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handoutMasterIdLst>
    <p:handoutMasterId r:id="rId51"/>
  </p:handoutMasterIdLst>
  <p:sldIdLst>
    <p:sldId id="1610" r:id="rId5"/>
    <p:sldId id="1620" r:id="rId6"/>
    <p:sldId id="1641" r:id="rId7"/>
    <p:sldId id="1621" r:id="rId8"/>
    <p:sldId id="1719" r:id="rId9"/>
    <p:sldId id="1716" r:id="rId10"/>
    <p:sldId id="1622" r:id="rId11"/>
    <p:sldId id="1701" r:id="rId12"/>
    <p:sldId id="1642" r:id="rId13"/>
    <p:sldId id="1643" r:id="rId14"/>
    <p:sldId id="1707" r:id="rId15"/>
    <p:sldId id="1715" r:id="rId16"/>
    <p:sldId id="1702" r:id="rId17"/>
    <p:sldId id="1632" r:id="rId18"/>
    <p:sldId id="1703" r:id="rId19"/>
    <p:sldId id="1633" r:id="rId20"/>
    <p:sldId id="1656" r:id="rId21"/>
    <p:sldId id="1654" r:id="rId22"/>
    <p:sldId id="1722" r:id="rId23"/>
    <p:sldId id="1673" r:id="rId24"/>
    <p:sldId id="1717" r:id="rId25"/>
    <p:sldId id="1625" r:id="rId26"/>
    <p:sldId id="1685" r:id="rId27"/>
    <p:sldId id="1634" r:id="rId28"/>
    <p:sldId id="1636" r:id="rId29"/>
    <p:sldId id="1647" r:id="rId30"/>
    <p:sldId id="1704" r:id="rId31"/>
    <p:sldId id="1700" r:id="rId32"/>
    <p:sldId id="1684" r:id="rId33"/>
    <p:sldId id="1718" r:id="rId34"/>
    <p:sldId id="1695" r:id="rId35"/>
    <p:sldId id="1706" r:id="rId36"/>
    <p:sldId id="1723" r:id="rId37"/>
    <p:sldId id="1713" r:id="rId38"/>
    <p:sldId id="1646" r:id="rId39"/>
    <p:sldId id="1711" r:id="rId40"/>
    <p:sldId id="1627" r:id="rId41"/>
    <p:sldId id="1709" r:id="rId42"/>
    <p:sldId id="1698" r:id="rId43"/>
    <p:sldId id="1640" r:id="rId44"/>
    <p:sldId id="1714" r:id="rId45"/>
    <p:sldId id="1682" r:id="rId46"/>
    <p:sldId id="1672" r:id="rId47"/>
    <p:sldId id="1676" r:id="rId48"/>
    <p:sldId id="168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DD6A1C-5CE4-4CD9-BBB9-448583A3F059}">
          <p14:sldIdLst>
            <p14:sldId id="1610"/>
            <p14:sldId id="1620"/>
            <p14:sldId id="1641"/>
            <p14:sldId id="1621"/>
            <p14:sldId id="1719"/>
          </p14:sldIdLst>
        </p14:section>
        <p14:section name="Algorithms" id="{6200252F-69FC-40CF-81DA-D364550FC905}">
          <p14:sldIdLst>
            <p14:sldId id="1716"/>
            <p14:sldId id="1622"/>
            <p14:sldId id="1701"/>
            <p14:sldId id="1642"/>
            <p14:sldId id="1643"/>
            <p14:sldId id="1707"/>
          </p14:sldIdLst>
        </p14:section>
        <p14:section name="Error Sources" id="{9D2B90A2-CED6-432D-8D26-3C609B877381}">
          <p14:sldIdLst>
            <p14:sldId id="1715"/>
            <p14:sldId id="1702"/>
            <p14:sldId id="1632"/>
            <p14:sldId id="1703"/>
            <p14:sldId id="1633"/>
            <p14:sldId id="1656"/>
            <p14:sldId id="1654"/>
            <p14:sldId id="1722"/>
            <p14:sldId id="1673"/>
          </p14:sldIdLst>
        </p14:section>
        <p14:section name="Simulations" id="{88F6DD7E-FCDF-4458-BD92-789072380ECC}">
          <p14:sldIdLst>
            <p14:sldId id="1717"/>
            <p14:sldId id="1625"/>
            <p14:sldId id="1685"/>
            <p14:sldId id="1634"/>
            <p14:sldId id="1636"/>
            <p14:sldId id="1647"/>
            <p14:sldId id="1704"/>
            <p14:sldId id="1700"/>
            <p14:sldId id="1684"/>
          </p14:sldIdLst>
        </p14:section>
        <p14:section name="Future Studies" id="{AB4755C8-7464-4E69-B603-F6A8957C12C3}">
          <p14:sldIdLst>
            <p14:sldId id="1718"/>
            <p14:sldId id="1695"/>
            <p14:sldId id="1706"/>
            <p14:sldId id="1723"/>
            <p14:sldId id="1713"/>
            <p14:sldId id="1646"/>
            <p14:sldId id="1711"/>
            <p14:sldId id="1627"/>
            <p14:sldId id="1709"/>
            <p14:sldId id="1698"/>
            <p14:sldId id="1640"/>
            <p14:sldId id="1714"/>
            <p14:sldId id="1682"/>
            <p14:sldId id="1672"/>
            <p14:sldId id="1676"/>
            <p14:sldId id="16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72C4"/>
    <a:srgbClr val="354CA1"/>
    <a:srgbClr val="E9EBF5"/>
    <a:srgbClr val="BB1227"/>
    <a:srgbClr val="5C5FA4"/>
    <a:srgbClr val="4553BB"/>
    <a:srgbClr val="3366CC"/>
    <a:srgbClr val="003399"/>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AFA9BC-DFBB-EF38-1AB2-E8AE2B5F424A}" v="1" dt="2024-03-22T17:42:10.406"/>
    <p1510:client id="{27DA845A-3B85-4D37-A7C8-B8D8F88E696B}" v="532" dt="2024-03-22T12:25:01.058"/>
    <p1510:client id="{CF7441EA-E6E1-339C-F2D2-8279DD0C185B}" v="3" dt="2024-03-21T21:39:07.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42" autoAdjust="0"/>
    <p:restoredTop sz="95201" autoAdjust="0"/>
  </p:normalViewPr>
  <p:slideViewPr>
    <p:cSldViewPr snapToGrid="0">
      <p:cViewPr varScale="1">
        <p:scale>
          <a:sx n="120" d="100"/>
          <a:sy n="120" d="100"/>
        </p:scale>
        <p:origin x="486" y="84"/>
      </p:cViewPr>
      <p:guideLst>
        <p:guide orient="horz" pos="2160"/>
        <p:guide pos="3840"/>
      </p:guideLst>
    </p:cSldViewPr>
  </p:slideViewPr>
  <p:outlineViewPr>
    <p:cViewPr>
      <p:scale>
        <a:sx n="33" d="100"/>
        <a:sy n="33" d="100"/>
      </p:scale>
      <p:origin x="0" y="-181986"/>
    </p:cViewPr>
  </p:outlineViewPr>
  <p:notesTextViewPr>
    <p:cViewPr>
      <p:scale>
        <a:sx n="1" d="1"/>
        <a:sy n="1" d="1"/>
      </p:scale>
      <p:origin x="0" y="0"/>
    </p:cViewPr>
  </p:notesTextViewPr>
  <p:sorterViewPr>
    <p:cViewPr varScale="1">
      <p:scale>
        <a:sx n="1" d="1"/>
        <a:sy n="1" d="1"/>
      </p:scale>
      <p:origin x="0" y="0"/>
    </p:cViewPr>
  </p:sorterViewPr>
  <p:notesViewPr>
    <p:cSldViewPr snapToGrid="0">
      <p:cViewPr>
        <p:scale>
          <a:sx n="50" d="100"/>
          <a:sy n="50" d="100"/>
        </p:scale>
        <p:origin x="2640"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3942FF-788D-4806-B5EC-3DFECF2F9B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4C005E1-219F-4D06-A349-016482737E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DE040-D925-42AF-A48B-1A83FBBA275C}" type="datetimeFigureOut">
              <a:rPr lang="en-US" smtClean="0"/>
              <a:t>4/5/2024</a:t>
            </a:fld>
            <a:endParaRPr lang="en-US"/>
          </a:p>
        </p:txBody>
      </p:sp>
      <p:sp>
        <p:nvSpPr>
          <p:cNvPr id="4" name="Footer Placeholder 3">
            <a:extLst>
              <a:ext uri="{FF2B5EF4-FFF2-40B4-BE49-F238E27FC236}">
                <a16:creationId xmlns:a16="http://schemas.microsoft.com/office/drawing/2014/main" id="{B6B41F39-2034-46BD-A5E4-54610B8C58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A970397-7DFF-4636-B5C3-B3151B288F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B0D080-516B-43BB-8485-682B23BA8FA4}" type="slidenum">
              <a:rPr lang="en-US" smtClean="0"/>
              <a:t>‹#›</a:t>
            </a:fld>
            <a:endParaRPr lang="en-US"/>
          </a:p>
        </p:txBody>
      </p:sp>
    </p:spTree>
    <p:extLst>
      <p:ext uri="{BB962C8B-B14F-4D97-AF65-F5344CB8AC3E}">
        <p14:creationId xmlns:p14="http://schemas.microsoft.com/office/powerpoint/2010/main" val="5341823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922502-DF34-4055-BB6A-C7EE62F5EA88}" type="datetimeFigureOut">
              <a:rPr lang="en-US" smtClean="0"/>
              <a:t>4/4/2024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62B06-C865-46A9-94E6-232574BA3413}" type="slidenum">
              <a:rPr lang="en-US" smtClean="0"/>
              <a:t>‹#›</a:t>
            </a:fld>
            <a:endParaRPr lang="en-US"/>
          </a:p>
        </p:txBody>
      </p:sp>
    </p:spTree>
    <p:extLst>
      <p:ext uri="{BB962C8B-B14F-4D97-AF65-F5344CB8AC3E}">
        <p14:creationId xmlns:p14="http://schemas.microsoft.com/office/powerpoint/2010/main" val="1830265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a:t>You will have 18 minutes for your talk, followed by 5 minutes for Q&amp;A. Please design your charts to fit the time frame and practice to make sure you will not run out of time.</a:t>
            </a:r>
          </a:p>
          <a:p>
            <a:pPr marL="171450" indent="-171450">
              <a:buFont typeface="Arial"/>
              <a:buChar char="•"/>
            </a:pPr>
            <a:r>
              <a:rPr lang="en-US" dirty="0"/>
              <a:t>Most authors find that 10-12 charts are about right, as long as the charts are not overly complex or crowded. A structure that works for most talks is Problem Introduction, Your Solution, Advantages, and Disadvantages, Suggested Applications, Recommendations, Summary.</a:t>
            </a:r>
            <a:endParaRPr lang="en-US" dirty="0">
              <a:cs typeface="Calibri"/>
            </a:endParaRPr>
          </a:p>
          <a:p>
            <a:pPr marL="171450" indent="-171450">
              <a:buFont typeface="Arial"/>
              <a:buChar char="•"/>
            </a:pPr>
            <a:r>
              <a:rPr lang="en-US" dirty="0"/>
              <a:t>You can find the exact time and room for your presentation by logging in and viewing the Conference Schedule under the "resources" drop-down. Use the browser search to find your name or paper number. Check frequently for late changes in the exact time, but be assured you will not be moved from the stated day without us checking directly with you. The schedule will be on the home page once it is finalized.</a:t>
            </a:r>
            <a:endParaRPr lang="en-US" dirty="0">
              <a:cs typeface="Calibri"/>
            </a:endParaRPr>
          </a:p>
          <a:p>
            <a:pPr marL="171450" indent="-171450">
              <a:buFont typeface="Arial"/>
              <a:buChar char="•"/>
            </a:pPr>
            <a:r>
              <a:rPr lang="en-US" dirty="0"/>
              <a:t>If you have special points you would like your Session Organizer to include in your introduction, please send them beforehand. You can find SO email addresses on the conference website homepage under the PROGRAM tab under "Tracks and Sessions."</a:t>
            </a:r>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A01E3-DEAC-4BF5-8327-5F44DED61BA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3653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8EFC-4838-EE93-7817-69CC28F3D2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19D79-1567-BA43-776E-B8D096148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0A0A2-A51B-74EF-6D5A-BAB80D6514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8857AA-62AC-5432-9335-6AB067F11B08}"/>
              </a:ext>
            </a:extLst>
          </p:cNvPr>
          <p:cNvSpPr>
            <a:spLocks noGrp="1"/>
          </p:cNvSpPr>
          <p:nvPr>
            <p:ph type="sldNum" sz="quarter" idx="5"/>
          </p:nvPr>
        </p:nvSpPr>
        <p:spPr/>
        <p:txBody>
          <a:bodyPr/>
          <a:lstStyle/>
          <a:p>
            <a:fld id="{BB662B06-C865-46A9-94E6-232574BA3413}" type="slidenum">
              <a:rPr lang="en-US" smtClean="0"/>
              <a:t>11</a:t>
            </a:fld>
            <a:endParaRPr lang="en-US"/>
          </a:p>
        </p:txBody>
      </p:sp>
    </p:spTree>
    <p:extLst>
      <p:ext uri="{BB962C8B-B14F-4D97-AF65-F5344CB8AC3E}">
        <p14:creationId xmlns:p14="http://schemas.microsoft.com/office/powerpoint/2010/main" val="3190984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Atomic clock: </a:t>
            </a:r>
            <a:r>
              <a:rPr lang="en-US" dirty="0" err="1"/>
              <a:t>Orolia</a:t>
            </a:r>
            <a:r>
              <a:rPr lang="en-US" dirty="0"/>
              <a:t> in Switzerland (CSACs, small form factor): low drift &amp; low jitter; synchronized pre-mission</a:t>
            </a:r>
          </a:p>
          <a:p>
            <a:pPr marL="171450" lvl="0" indent="-171450">
              <a:buFont typeface="Arial" panose="020B0604020202020204" pitchFamily="34" charset="0"/>
              <a:buChar char="•"/>
            </a:pPr>
            <a:r>
              <a:rPr lang="en-US" dirty="0"/>
              <a:t>Methods for sub-nanosecond accuracy in the papers cited with COTS </a:t>
            </a:r>
            <a:r>
              <a:rPr lang="en-US" dirty="0" err="1"/>
              <a:t>Wifi</a:t>
            </a:r>
            <a:r>
              <a:rPr lang="en-US" dirty="0"/>
              <a:t> cards</a:t>
            </a:r>
          </a:p>
          <a:p>
            <a:pPr marL="171450" indent="-171450">
              <a:buFont typeface="Arial" panose="020B0604020202020204" pitchFamily="34" charset="0"/>
              <a:buChar char="•"/>
            </a:pPr>
            <a:r>
              <a:rPr lang="en-US" dirty="0"/>
              <a:t>GPS location accuracy (30ns = 30 ft)</a:t>
            </a:r>
          </a:p>
        </p:txBody>
      </p:sp>
      <p:sp>
        <p:nvSpPr>
          <p:cNvPr id="4" name="Slide Number Placeholder 3"/>
          <p:cNvSpPr>
            <a:spLocks noGrp="1"/>
          </p:cNvSpPr>
          <p:nvPr>
            <p:ph type="sldNum" sz="quarter" idx="5"/>
          </p:nvPr>
        </p:nvSpPr>
        <p:spPr/>
        <p:txBody>
          <a:bodyPr/>
          <a:lstStyle/>
          <a:p>
            <a:fld id="{BB662B06-C865-46A9-94E6-232574BA3413}" type="slidenum">
              <a:rPr lang="en-US" smtClean="0"/>
              <a:t>13</a:t>
            </a:fld>
            <a:endParaRPr lang="en-US"/>
          </a:p>
        </p:txBody>
      </p:sp>
    </p:spTree>
    <p:extLst>
      <p:ext uri="{BB962C8B-B14F-4D97-AF65-F5344CB8AC3E}">
        <p14:creationId xmlns:p14="http://schemas.microsoft.com/office/powerpoint/2010/main" val="3461499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Standard Deviation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m:t>
                        </m:r>
                      </m:sub>
                    </m:sSub>
                  </m:oMath>
                </a14:m>
                <a:r>
                  <a:rPr lang="en-US" dirty="0"/>
                  <a:t>) is the Square Root of Variance (</a:t>
                </a:r>
                <a14:m>
                  <m:oMath xmlns:m="http://schemas.openxmlformats.org/officeDocument/2006/math">
                    <m:r>
                      <a:rPr lang="en-US" baseline="-25000" smtClean="0">
                        <a:latin typeface="Cambria Math" panose="02040503050406030204" pitchFamily="18" charset="0"/>
                      </a:rPr>
                      <m:t> </m:t>
                    </m:r>
                    <m:sSup>
                      <m:sSupPr>
                        <m:ctrlPr>
                          <a:rPr lang="en-US" i="1" baseline="-25000"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baseline="-25000">
                                <a:latin typeface="Cambria Math" panose="02040503050406030204" pitchFamily="18" charset="0"/>
                              </a:rPr>
                              <m:t>𝑖</m:t>
                            </m:r>
                          </m:sub>
                        </m:sSub>
                      </m:e>
                      <m:sup>
                        <m:r>
                          <a:rPr lang="en-US" i="1">
                            <a:latin typeface="Cambria Math" panose="02040503050406030204" pitchFamily="18" charset="0"/>
                          </a:rPr>
                          <m:t>2</m:t>
                        </m:r>
                      </m:sup>
                    </m:sSup>
                  </m:oMath>
                </a14:m>
                <a:r>
                  <a:rPr lang="en-US" dirty="0"/>
                  <a:t>)</a:t>
                </a:r>
              </a:p>
              <a:p>
                <a:r>
                  <a:rPr lang="en-US" dirty="0"/>
                  <a:t>FIM can be in time or range domain depending on error terms in covariance matrix</a:t>
                </a:r>
              </a:p>
            </p:txBody>
          </p:sp>
        </mc:Choice>
        <mc:Fallback xmlns="">
          <p:sp>
            <p:nvSpPr>
              <p:cNvPr id="3" name="Notes Placeholder 2"/>
              <p:cNvSpPr>
                <a:spLocks noGrp="1"/>
              </p:cNvSpPr>
              <p:nvPr>
                <p:ph type="body" idx="1"/>
              </p:nvPr>
            </p:nvSpPr>
            <p:spPr/>
            <p:txBody>
              <a:bodyPr/>
              <a:lstStyle/>
              <a:p>
                <a:r>
                  <a:rPr lang="en-US" dirty="0"/>
                  <a:t>Standard Deviation (</a:t>
                </a:r>
                <a:r>
                  <a:rPr lang="en-US" i="0">
                    <a:latin typeface="Cambria Math" panose="02040503050406030204" pitchFamily="18" charset="0"/>
                  </a:rPr>
                  <a:t>𝜎_𝑖</a:t>
                </a:r>
                <a:r>
                  <a:rPr lang="en-US" dirty="0"/>
                  <a:t>) is the Square Root of Variance (</a:t>
                </a:r>
                <a:r>
                  <a:rPr lang="en-US" i="0" baseline="-25000">
                    <a:latin typeface="Cambria Math" panose="02040503050406030204" pitchFamily="18" charset="0"/>
                  </a:rPr>
                  <a:t> 〖</a:t>
                </a:r>
                <a:r>
                  <a:rPr lang="en-US" i="0">
                    <a:latin typeface="Cambria Math" panose="02040503050406030204" pitchFamily="18" charset="0"/>
                  </a:rPr>
                  <a:t>𝜎_</a:t>
                </a:r>
                <a:r>
                  <a:rPr lang="en-US" i="0" baseline="-25000">
                    <a:latin typeface="Cambria Math" panose="02040503050406030204" pitchFamily="18" charset="0"/>
                  </a:rPr>
                  <a:t>𝑖〗^</a:t>
                </a:r>
                <a:r>
                  <a:rPr lang="en-US" i="0">
                    <a:latin typeface="Cambria Math" panose="02040503050406030204" pitchFamily="18" charset="0"/>
                  </a:rPr>
                  <a:t>2</a:t>
                </a:r>
                <a:r>
                  <a:rPr lang="en-US" dirty="0"/>
                  <a:t>)</a:t>
                </a:r>
              </a:p>
            </p:txBody>
          </p:sp>
        </mc:Fallback>
      </mc:AlternateContent>
      <p:sp>
        <p:nvSpPr>
          <p:cNvPr id="4" name="Slide Number Placeholder 3"/>
          <p:cNvSpPr>
            <a:spLocks noGrp="1"/>
          </p:cNvSpPr>
          <p:nvPr>
            <p:ph type="sldNum" sz="quarter" idx="5"/>
          </p:nvPr>
        </p:nvSpPr>
        <p:spPr/>
        <p:txBody>
          <a:bodyPr/>
          <a:lstStyle/>
          <a:p>
            <a:fld id="{BB662B06-C865-46A9-94E6-232574BA3413}" type="slidenum">
              <a:rPr lang="en-US" smtClean="0"/>
              <a:t>14</a:t>
            </a:fld>
            <a:endParaRPr lang="en-US"/>
          </a:p>
        </p:txBody>
      </p:sp>
    </p:spTree>
    <p:extLst>
      <p:ext uri="{BB962C8B-B14F-4D97-AF65-F5344CB8AC3E}">
        <p14:creationId xmlns:p14="http://schemas.microsoft.com/office/powerpoint/2010/main" val="885022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15</a:t>
            </a:fld>
            <a:endParaRPr lang="en-US"/>
          </a:p>
        </p:txBody>
      </p:sp>
    </p:spTree>
    <p:extLst>
      <p:ext uri="{BB962C8B-B14F-4D97-AF65-F5344CB8AC3E}">
        <p14:creationId xmlns:p14="http://schemas.microsoft.com/office/powerpoint/2010/main" val="3672202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constant, </a:t>
            </a:r>
            <a:r>
              <a:rPr lang="en-US" i="1" dirty="0"/>
              <a:t>a</a:t>
            </a:r>
            <a:r>
              <a:rPr lang="en-US" i="0" dirty="0"/>
              <a:t> that combines all terms</a:t>
            </a:r>
          </a:p>
          <a:p>
            <a:endParaRPr lang="en-US" i="0" dirty="0"/>
          </a:p>
          <a:p>
            <a:r>
              <a:rPr lang="en-US" i="0" dirty="0"/>
              <a:t>We expect a processing gain with increased sensors</a:t>
            </a:r>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16</a:t>
            </a:fld>
            <a:endParaRPr lang="en-US"/>
          </a:p>
        </p:txBody>
      </p:sp>
    </p:spTree>
    <p:extLst>
      <p:ext uri="{BB962C8B-B14F-4D97-AF65-F5344CB8AC3E}">
        <p14:creationId xmlns:p14="http://schemas.microsoft.com/office/powerpoint/2010/main" val="55469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Emergency transponder beacon</a:t>
            </a:r>
          </a:p>
          <a:p>
            <a:pPr marL="171450" indent="-171450">
              <a:buFont typeface="Arial" panose="020B0604020202020204" pitchFamily="34" charset="0"/>
              <a:buChar char="•"/>
            </a:pPr>
            <a:r>
              <a:rPr lang="en-US" dirty="0"/>
              <a:t>GPS constraints</a:t>
            </a:r>
          </a:p>
          <a:p>
            <a:pPr marL="171450" indent="-171450">
              <a:buFont typeface="Arial" panose="020B0604020202020204" pitchFamily="34" charset="0"/>
              <a:buChar char="•"/>
            </a:pPr>
            <a:r>
              <a:rPr lang="en-US" dirty="0"/>
              <a:t>MINIMAL MEASUREMENTS &amp; COMPUTATIONS</a:t>
            </a:r>
          </a:p>
          <a:p>
            <a:pPr marL="171450" indent="-171450">
              <a:buFont typeface="Arial" panose="020B0604020202020204" pitchFamily="34" charset="0"/>
              <a:buChar char="•"/>
            </a:pPr>
            <a:r>
              <a:rPr lang="en-US" dirty="0"/>
              <a:t>Time-based because phase coherence is challenging among array receivers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Pros: </a:t>
            </a:r>
            <a:r>
              <a:rPr lang="en-US" dirty="0"/>
              <a:t>Small UASs allows for more challenging/dynamic mission environments that large aircraft cannot penetrate</a:t>
            </a:r>
          </a:p>
          <a:p>
            <a:pPr marL="171450" indent="-171450">
              <a:buFont typeface="Arial" panose="020B0604020202020204" pitchFamily="34" charset="0"/>
              <a:buChar char="•"/>
            </a:pPr>
            <a:r>
              <a:rPr lang="en-US" b="1" dirty="0"/>
              <a:t>Cons:</a:t>
            </a:r>
            <a:r>
              <a:rPr lang="en-US" dirty="0"/>
              <a:t> carrying capacity (power, payloads); coupling the RF apertures</a:t>
            </a:r>
          </a:p>
        </p:txBody>
      </p:sp>
      <p:sp>
        <p:nvSpPr>
          <p:cNvPr id="4" name="Slide Number Placeholder 3"/>
          <p:cNvSpPr>
            <a:spLocks noGrp="1"/>
          </p:cNvSpPr>
          <p:nvPr>
            <p:ph type="sldNum" sz="quarter" idx="5"/>
          </p:nvPr>
        </p:nvSpPr>
        <p:spPr/>
        <p:txBody>
          <a:bodyPr/>
          <a:lstStyle/>
          <a:p>
            <a:fld id="{BB662B06-C865-46A9-94E6-232574BA3413}" type="slidenum">
              <a:rPr lang="en-US" smtClean="0"/>
              <a:t>17</a:t>
            </a:fld>
            <a:endParaRPr lang="en-US"/>
          </a:p>
        </p:txBody>
      </p:sp>
    </p:spTree>
    <p:extLst>
      <p:ext uri="{BB962C8B-B14F-4D97-AF65-F5344CB8AC3E}">
        <p14:creationId xmlns:p14="http://schemas.microsoft.com/office/powerpoint/2010/main" val="267766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Emergency transponder beacon</a:t>
            </a:r>
          </a:p>
          <a:p>
            <a:pPr marL="171450" indent="-171450">
              <a:buFont typeface="Arial" panose="020B0604020202020204" pitchFamily="34" charset="0"/>
              <a:buChar char="•"/>
            </a:pPr>
            <a:r>
              <a:rPr lang="en-US" dirty="0"/>
              <a:t>GPS constraints</a:t>
            </a:r>
          </a:p>
          <a:p>
            <a:pPr marL="171450" indent="-171450">
              <a:buFont typeface="Arial" panose="020B0604020202020204" pitchFamily="34" charset="0"/>
              <a:buChar char="•"/>
            </a:pPr>
            <a:r>
              <a:rPr lang="en-US" dirty="0"/>
              <a:t>MINIMAL MEASUREMENTS &amp; COMPUTATIONS</a:t>
            </a:r>
          </a:p>
          <a:p>
            <a:pPr marL="171450" indent="-171450">
              <a:buFont typeface="Arial" panose="020B0604020202020204" pitchFamily="34" charset="0"/>
              <a:buChar char="•"/>
            </a:pPr>
            <a:r>
              <a:rPr lang="en-US" dirty="0"/>
              <a:t>Time-based because phase coherence is challenging among array receivers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Pros: </a:t>
            </a:r>
            <a:r>
              <a:rPr lang="en-US" dirty="0"/>
              <a:t>Small UASs allows for more challenging/dynamic mission environments that large aircraft cannot penetrate</a:t>
            </a:r>
          </a:p>
          <a:p>
            <a:pPr marL="171450" indent="-171450">
              <a:buFont typeface="Arial" panose="020B0604020202020204" pitchFamily="34" charset="0"/>
              <a:buChar char="•"/>
            </a:pPr>
            <a:r>
              <a:rPr lang="en-US" b="1" dirty="0"/>
              <a:t>Cons:</a:t>
            </a:r>
            <a:r>
              <a:rPr lang="en-US" dirty="0"/>
              <a:t> carrying capacity (power, payloads); coupling the RF apertures</a:t>
            </a:r>
          </a:p>
        </p:txBody>
      </p:sp>
      <p:sp>
        <p:nvSpPr>
          <p:cNvPr id="4" name="Slide Number Placeholder 3"/>
          <p:cNvSpPr>
            <a:spLocks noGrp="1"/>
          </p:cNvSpPr>
          <p:nvPr>
            <p:ph type="sldNum" sz="quarter" idx="5"/>
          </p:nvPr>
        </p:nvSpPr>
        <p:spPr/>
        <p:txBody>
          <a:bodyPr/>
          <a:lstStyle/>
          <a:p>
            <a:fld id="{BB662B06-C865-46A9-94E6-232574BA3413}" type="slidenum">
              <a:rPr lang="en-US" smtClean="0"/>
              <a:t>18</a:t>
            </a:fld>
            <a:endParaRPr lang="en-US"/>
          </a:p>
        </p:txBody>
      </p:sp>
    </p:spTree>
    <p:extLst>
      <p:ext uri="{BB962C8B-B14F-4D97-AF65-F5344CB8AC3E}">
        <p14:creationId xmlns:p14="http://schemas.microsoft.com/office/powerpoint/2010/main" val="554180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Emergency transponder beacon</a:t>
            </a:r>
          </a:p>
          <a:p>
            <a:pPr marL="171450" indent="-171450">
              <a:buFont typeface="Arial" panose="020B0604020202020204" pitchFamily="34" charset="0"/>
              <a:buChar char="•"/>
            </a:pPr>
            <a:r>
              <a:rPr lang="en-US" dirty="0"/>
              <a:t>GPS constraints</a:t>
            </a:r>
          </a:p>
          <a:p>
            <a:pPr marL="171450" indent="-171450">
              <a:buFont typeface="Arial" panose="020B0604020202020204" pitchFamily="34" charset="0"/>
              <a:buChar char="•"/>
            </a:pPr>
            <a:r>
              <a:rPr lang="en-US" dirty="0"/>
              <a:t>MINIMAL MEASUREMENTS &amp; COMPUTATIONS</a:t>
            </a:r>
          </a:p>
          <a:p>
            <a:pPr marL="171450" indent="-171450">
              <a:buFont typeface="Arial" panose="020B0604020202020204" pitchFamily="34" charset="0"/>
              <a:buChar char="•"/>
            </a:pPr>
            <a:r>
              <a:rPr lang="en-US" dirty="0"/>
              <a:t>Time-based because phase coherence is challenging among array receivers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Pros: </a:t>
            </a:r>
            <a:r>
              <a:rPr lang="en-US" dirty="0"/>
              <a:t>Small UASs allows for more challenging/dynamic mission environments that large aircraft cannot penetrate</a:t>
            </a:r>
          </a:p>
          <a:p>
            <a:pPr marL="171450" indent="-171450">
              <a:buFont typeface="Arial" panose="020B0604020202020204" pitchFamily="34" charset="0"/>
              <a:buChar char="•"/>
            </a:pPr>
            <a:r>
              <a:rPr lang="en-US" b="1" dirty="0"/>
              <a:t>Cons:</a:t>
            </a:r>
            <a:r>
              <a:rPr lang="en-US" dirty="0"/>
              <a:t> carrying capacity (power, payloads); coupling the RF apertures</a:t>
            </a:r>
          </a:p>
        </p:txBody>
      </p:sp>
      <p:sp>
        <p:nvSpPr>
          <p:cNvPr id="4" name="Slide Number Placeholder 3"/>
          <p:cNvSpPr>
            <a:spLocks noGrp="1"/>
          </p:cNvSpPr>
          <p:nvPr>
            <p:ph type="sldNum" sz="quarter" idx="5"/>
          </p:nvPr>
        </p:nvSpPr>
        <p:spPr/>
        <p:txBody>
          <a:bodyPr/>
          <a:lstStyle/>
          <a:p>
            <a:fld id="{BB662B06-C865-46A9-94E6-232574BA3413}" type="slidenum">
              <a:rPr lang="en-US" smtClean="0"/>
              <a:t>19</a:t>
            </a:fld>
            <a:endParaRPr lang="en-US"/>
          </a:p>
        </p:txBody>
      </p:sp>
    </p:spTree>
    <p:extLst>
      <p:ext uri="{BB962C8B-B14F-4D97-AF65-F5344CB8AC3E}">
        <p14:creationId xmlns:p14="http://schemas.microsoft.com/office/powerpoint/2010/main" val="482778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Emergency transponder beacon</a:t>
            </a:r>
          </a:p>
          <a:p>
            <a:pPr marL="171450" indent="-171450">
              <a:buFont typeface="Arial" panose="020B0604020202020204" pitchFamily="34" charset="0"/>
              <a:buChar char="•"/>
            </a:pPr>
            <a:r>
              <a:rPr lang="en-US" dirty="0"/>
              <a:t>GPS constraints</a:t>
            </a:r>
          </a:p>
          <a:p>
            <a:pPr marL="171450" indent="-171450">
              <a:buFont typeface="Arial" panose="020B0604020202020204" pitchFamily="34" charset="0"/>
              <a:buChar char="•"/>
            </a:pPr>
            <a:r>
              <a:rPr lang="en-US" dirty="0"/>
              <a:t>MINIMAL MEASUREMENTS &amp; COMPUTATIONS</a:t>
            </a:r>
          </a:p>
          <a:p>
            <a:pPr marL="171450" indent="-171450">
              <a:buFont typeface="Arial" panose="020B0604020202020204" pitchFamily="34" charset="0"/>
              <a:buChar char="•"/>
            </a:pPr>
            <a:r>
              <a:rPr lang="en-US" dirty="0"/>
              <a:t>Time-based because phase coherence is challenging among array receivers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Pros: </a:t>
            </a:r>
            <a:r>
              <a:rPr lang="en-US" dirty="0"/>
              <a:t>Small UASs allows for more challenging/dynamic mission environments that large aircraft cannot penetrate</a:t>
            </a:r>
          </a:p>
          <a:p>
            <a:pPr marL="171450" indent="-171450">
              <a:buFont typeface="Arial" panose="020B0604020202020204" pitchFamily="34" charset="0"/>
              <a:buChar char="•"/>
            </a:pPr>
            <a:r>
              <a:rPr lang="en-US" b="1" dirty="0"/>
              <a:t>Cons:</a:t>
            </a:r>
            <a:r>
              <a:rPr lang="en-US" dirty="0"/>
              <a:t> carrying capacity (power, payloads); coupling the RF apertures</a:t>
            </a:r>
          </a:p>
        </p:txBody>
      </p:sp>
      <p:sp>
        <p:nvSpPr>
          <p:cNvPr id="4" name="Slide Number Placeholder 3"/>
          <p:cNvSpPr>
            <a:spLocks noGrp="1"/>
          </p:cNvSpPr>
          <p:nvPr>
            <p:ph type="sldNum" sz="quarter" idx="5"/>
          </p:nvPr>
        </p:nvSpPr>
        <p:spPr/>
        <p:txBody>
          <a:bodyPr/>
          <a:lstStyle/>
          <a:p>
            <a:fld id="{BB662B06-C865-46A9-94E6-232574BA3413}" type="slidenum">
              <a:rPr lang="en-US" smtClean="0"/>
              <a:t>20</a:t>
            </a:fld>
            <a:endParaRPr lang="en-US"/>
          </a:p>
        </p:txBody>
      </p:sp>
    </p:spTree>
    <p:extLst>
      <p:ext uri="{BB962C8B-B14F-4D97-AF65-F5344CB8AC3E}">
        <p14:creationId xmlns:p14="http://schemas.microsoft.com/office/powerpoint/2010/main" val="25771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Sensors in this diagram; Reference Sensor = UAS 1</a:t>
            </a:r>
          </a:p>
          <a:p>
            <a:endParaRPr lang="en-US" dirty="0"/>
          </a:p>
          <a:p>
            <a:r>
              <a:rPr lang="en-US" dirty="0"/>
              <a:t>Texas Instruments has LIDAR with 1cm at 100m</a:t>
            </a:r>
          </a:p>
          <a:p>
            <a:r>
              <a:rPr lang="en-US" dirty="0"/>
              <a:t>CSAC options such as </a:t>
            </a:r>
            <a:r>
              <a:rPr lang="en-US" dirty="0" err="1"/>
              <a:t>Orolio</a:t>
            </a:r>
            <a:r>
              <a:rPr lang="en-US" dirty="0"/>
              <a:t>: low drift and jitter; free-running source synced at pre-mission time</a:t>
            </a:r>
          </a:p>
        </p:txBody>
      </p:sp>
      <p:sp>
        <p:nvSpPr>
          <p:cNvPr id="4" name="Slide Number Placeholder 3"/>
          <p:cNvSpPr>
            <a:spLocks noGrp="1"/>
          </p:cNvSpPr>
          <p:nvPr>
            <p:ph type="sldNum" sz="quarter" idx="5"/>
          </p:nvPr>
        </p:nvSpPr>
        <p:spPr/>
        <p:txBody>
          <a:bodyPr/>
          <a:lstStyle/>
          <a:p>
            <a:fld id="{BB662B06-C865-46A9-94E6-232574BA3413}" type="slidenum">
              <a:rPr lang="en-US" smtClean="0"/>
              <a:t>22</a:t>
            </a:fld>
            <a:endParaRPr lang="en-US"/>
          </a:p>
        </p:txBody>
      </p:sp>
    </p:spTree>
    <p:extLst>
      <p:ext uri="{BB962C8B-B14F-4D97-AF65-F5344CB8AC3E}">
        <p14:creationId xmlns:p14="http://schemas.microsoft.com/office/powerpoint/2010/main" val="1564770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Introduction, Your Solution, Advantages, and Disadvantages, Suggested Applications, Recommendations, Summary.</a:t>
            </a:r>
          </a:p>
          <a:p>
            <a:endParaRPr lang="en-US" dirty="0">
              <a:cs typeface="Calibri"/>
            </a:endParaRPr>
          </a:p>
        </p:txBody>
      </p:sp>
      <p:sp>
        <p:nvSpPr>
          <p:cNvPr id="4" name="Slide Number Placeholder 3"/>
          <p:cNvSpPr>
            <a:spLocks noGrp="1"/>
          </p:cNvSpPr>
          <p:nvPr>
            <p:ph type="sldNum" sz="quarter" idx="5"/>
          </p:nvPr>
        </p:nvSpPr>
        <p:spPr/>
        <p:txBody>
          <a:bodyPr/>
          <a:lstStyle/>
          <a:p>
            <a:fld id="{BB662B06-C865-46A9-94E6-232574BA3413}" type="slidenum">
              <a:rPr lang="en-US" smtClean="0"/>
              <a:t>2</a:t>
            </a:fld>
            <a:endParaRPr lang="en-US"/>
          </a:p>
        </p:txBody>
      </p:sp>
    </p:spTree>
    <p:extLst>
      <p:ext uri="{BB962C8B-B14F-4D97-AF65-F5344CB8AC3E}">
        <p14:creationId xmlns:p14="http://schemas.microsoft.com/office/powerpoint/2010/main" val="759617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Sensors in this diagram; Reference Sensor = UAS 1</a:t>
            </a:r>
          </a:p>
          <a:p>
            <a:endParaRPr lang="en-US" dirty="0"/>
          </a:p>
          <a:p>
            <a:r>
              <a:rPr lang="en-US" dirty="0"/>
              <a:t>Texas Instruments has LIDAR with 1cm at 100m</a:t>
            </a:r>
          </a:p>
          <a:p>
            <a:r>
              <a:rPr lang="en-US" dirty="0"/>
              <a:t>CSAC options such as </a:t>
            </a:r>
            <a:r>
              <a:rPr lang="en-US" dirty="0" err="1"/>
              <a:t>Orolio</a:t>
            </a:r>
            <a:r>
              <a:rPr lang="en-US" dirty="0"/>
              <a:t>: low drift and jitter; free-running source synced at pre-mission time</a:t>
            </a:r>
          </a:p>
        </p:txBody>
      </p:sp>
      <p:sp>
        <p:nvSpPr>
          <p:cNvPr id="4" name="Slide Number Placeholder 3"/>
          <p:cNvSpPr>
            <a:spLocks noGrp="1"/>
          </p:cNvSpPr>
          <p:nvPr>
            <p:ph type="sldNum" sz="quarter" idx="5"/>
          </p:nvPr>
        </p:nvSpPr>
        <p:spPr/>
        <p:txBody>
          <a:bodyPr/>
          <a:lstStyle/>
          <a:p>
            <a:fld id="{BB662B06-C865-46A9-94E6-232574BA3413}" type="slidenum">
              <a:rPr lang="en-US" smtClean="0"/>
              <a:t>23</a:t>
            </a:fld>
            <a:endParaRPr lang="en-US"/>
          </a:p>
        </p:txBody>
      </p:sp>
    </p:spTree>
    <p:extLst>
      <p:ext uri="{BB962C8B-B14F-4D97-AF65-F5344CB8AC3E}">
        <p14:creationId xmlns:p14="http://schemas.microsoft.com/office/powerpoint/2010/main" val="276177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24</a:t>
            </a:fld>
            <a:endParaRPr lang="en-US"/>
          </a:p>
        </p:txBody>
      </p:sp>
    </p:spTree>
    <p:extLst>
      <p:ext uri="{BB962C8B-B14F-4D97-AF65-F5344CB8AC3E}">
        <p14:creationId xmlns:p14="http://schemas.microsoft.com/office/powerpoint/2010/main" val="798842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25</a:t>
            </a:fld>
            <a:endParaRPr lang="en-US"/>
          </a:p>
        </p:txBody>
      </p:sp>
    </p:spTree>
    <p:extLst>
      <p:ext uri="{BB962C8B-B14F-4D97-AF65-F5344CB8AC3E}">
        <p14:creationId xmlns:p14="http://schemas.microsoft.com/office/powerpoint/2010/main" val="2808037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26</a:t>
            </a:fld>
            <a:endParaRPr lang="en-US"/>
          </a:p>
        </p:txBody>
      </p:sp>
    </p:spTree>
    <p:extLst>
      <p:ext uri="{BB962C8B-B14F-4D97-AF65-F5344CB8AC3E}">
        <p14:creationId xmlns:p14="http://schemas.microsoft.com/office/powerpoint/2010/main" val="2451057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8DEF1-85AA-7F24-2871-38CE99B24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9FE1B-7B54-2B35-6C18-D303D3D63B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69B86-781C-B4CD-1179-23EC3895B1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2AB23A-59CC-984C-4DCD-8900A4A5CB5E}"/>
              </a:ext>
            </a:extLst>
          </p:cNvPr>
          <p:cNvSpPr>
            <a:spLocks noGrp="1"/>
          </p:cNvSpPr>
          <p:nvPr>
            <p:ph type="sldNum" sz="quarter" idx="5"/>
          </p:nvPr>
        </p:nvSpPr>
        <p:spPr/>
        <p:txBody>
          <a:bodyPr/>
          <a:lstStyle/>
          <a:p>
            <a:fld id="{BB662B06-C865-46A9-94E6-232574BA3413}" type="slidenum">
              <a:rPr lang="en-US" smtClean="0"/>
              <a:t>27</a:t>
            </a:fld>
            <a:endParaRPr lang="en-US"/>
          </a:p>
        </p:txBody>
      </p:sp>
    </p:spTree>
    <p:extLst>
      <p:ext uri="{BB962C8B-B14F-4D97-AF65-F5344CB8AC3E}">
        <p14:creationId xmlns:p14="http://schemas.microsoft.com/office/powerpoint/2010/main" val="4207722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A2F04-69E5-6093-0FC6-A983A2F78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A876C-E760-BC12-0642-A3F1C6DF56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79F16F-5870-5F07-20D6-4387ED05B4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E5066F-2196-E41B-0D5A-36BEEBC34DA4}"/>
              </a:ext>
            </a:extLst>
          </p:cNvPr>
          <p:cNvSpPr>
            <a:spLocks noGrp="1"/>
          </p:cNvSpPr>
          <p:nvPr>
            <p:ph type="sldNum" sz="quarter" idx="5"/>
          </p:nvPr>
        </p:nvSpPr>
        <p:spPr/>
        <p:txBody>
          <a:bodyPr/>
          <a:lstStyle/>
          <a:p>
            <a:fld id="{BB662B06-C865-46A9-94E6-232574BA3413}" type="slidenum">
              <a:rPr lang="en-US" smtClean="0"/>
              <a:t>28</a:t>
            </a:fld>
            <a:endParaRPr lang="en-US"/>
          </a:p>
        </p:txBody>
      </p:sp>
    </p:spTree>
    <p:extLst>
      <p:ext uri="{BB962C8B-B14F-4D97-AF65-F5344CB8AC3E}">
        <p14:creationId xmlns:p14="http://schemas.microsoft.com/office/powerpoint/2010/main" val="1856970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29</a:t>
            </a:fld>
            <a:endParaRPr lang="en-US"/>
          </a:p>
        </p:txBody>
      </p:sp>
    </p:spTree>
    <p:extLst>
      <p:ext uri="{BB962C8B-B14F-4D97-AF65-F5344CB8AC3E}">
        <p14:creationId xmlns:p14="http://schemas.microsoft.com/office/powerpoint/2010/main" val="1384038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85753-8861-B9F1-B10D-69898BE35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B4BB1-4EF8-0FD8-6A41-AE758178B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7F7324-C46E-F87A-F46C-3136150DBE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1A9838-872C-BB6C-3128-7F3C3191468B}"/>
              </a:ext>
            </a:extLst>
          </p:cNvPr>
          <p:cNvSpPr>
            <a:spLocks noGrp="1"/>
          </p:cNvSpPr>
          <p:nvPr>
            <p:ph type="sldNum" sz="quarter" idx="5"/>
          </p:nvPr>
        </p:nvSpPr>
        <p:spPr/>
        <p:txBody>
          <a:bodyPr/>
          <a:lstStyle/>
          <a:p>
            <a:fld id="{BB662B06-C865-46A9-94E6-232574BA3413}" type="slidenum">
              <a:rPr lang="en-US" smtClean="0"/>
              <a:t>31</a:t>
            </a:fld>
            <a:endParaRPr lang="en-US"/>
          </a:p>
        </p:txBody>
      </p:sp>
    </p:spTree>
    <p:extLst>
      <p:ext uri="{BB962C8B-B14F-4D97-AF65-F5344CB8AC3E}">
        <p14:creationId xmlns:p14="http://schemas.microsoft.com/office/powerpoint/2010/main" val="1205812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909CA-68B2-F4A0-67ED-386A01FE2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FD2E5-02A2-88B3-36D3-CB400F9FC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4E7F6-744B-FE02-0445-343062F0DD3F}"/>
              </a:ext>
            </a:extLst>
          </p:cNvPr>
          <p:cNvSpPr>
            <a:spLocks noGrp="1"/>
          </p:cNvSpPr>
          <p:nvPr>
            <p:ph type="body" idx="1"/>
          </p:nvPr>
        </p:nvSpPr>
        <p:spPr/>
        <p:txBody>
          <a:bodyPr/>
          <a:lstStyle/>
          <a:p>
            <a:r>
              <a:rPr lang="en-US" dirty="0"/>
              <a:t>Q- learning: new state determined by maximum reward</a:t>
            </a:r>
          </a:p>
          <a:p>
            <a:r>
              <a:rPr lang="en-US" dirty="0"/>
              <a:t>Reward from MC sims</a:t>
            </a:r>
          </a:p>
          <a:p>
            <a:r>
              <a:rPr lang="en-US" dirty="0"/>
              <a:t>Reward from Max </a:t>
            </a:r>
            <a:r>
              <a:rPr lang="en-US"/>
              <a:t>gain in bearing angle</a:t>
            </a:r>
            <a:endParaRPr lang="en-US" dirty="0"/>
          </a:p>
        </p:txBody>
      </p:sp>
      <p:sp>
        <p:nvSpPr>
          <p:cNvPr id="4" name="Slide Number Placeholder 3">
            <a:extLst>
              <a:ext uri="{FF2B5EF4-FFF2-40B4-BE49-F238E27FC236}">
                <a16:creationId xmlns:a16="http://schemas.microsoft.com/office/drawing/2014/main" id="{1A331F8E-9EC0-2D4D-A37D-C55721D9B6C8}"/>
              </a:ext>
            </a:extLst>
          </p:cNvPr>
          <p:cNvSpPr>
            <a:spLocks noGrp="1"/>
          </p:cNvSpPr>
          <p:nvPr>
            <p:ph type="sldNum" sz="quarter" idx="5"/>
          </p:nvPr>
        </p:nvSpPr>
        <p:spPr/>
        <p:txBody>
          <a:bodyPr/>
          <a:lstStyle/>
          <a:p>
            <a:fld id="{BB662B06-C865-46A9-94E6-232574BA3413}" type="slidenum">
              <a:rPr lang="en-US" smtClean="0"/>
              <a:t>32</a:t>
            </a:fld>
            <a:endParaRPr lang="en-US"/>
          </a:p>
        </p:txBody>
      </p:sp>
    </p:spTree>
    <p:extLst>
      <p:ext uri="{BB962C8B-B14F-4D97-AF65-F5344CB8AC3E}">
        <p14:creationId xmlns:p14="http://schemas.microsoft.com/office/powerpoint/2010/main" val="520681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909CA-68B2-F4A0-67ED-386A01FE2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FD2E5-02A2-88B3-36D3-CB400F9FC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4E7F6-744B-FE02-0445-343062F0DD3F}"/>
              </a:ext>
            </a:extLst>
          </p:cNvPr>
          <p:cNvSpPr>
            <a:spLocks noGrp="1"/>
          </p:cNvSpPr>
          <p:nvPr>
            <p:ph type="body" idx="1"/>
          </p:nvPr>
        </p:nvSpPr>
        <p:spPr/>
        <p:txBody>
          <a:bodyPr/>
          <a:lstStyle/>
          <a:p>
            <a:r>
              <a:rPr lang="en-US" dirty="0"/>
              <a:t>Q- learning: new state determined by maximum reward</a:t>
            </a:r>
          </a:p>
          <a:p>
            <a:r>
              <a:rPr lang="en-US" dirty="0"/>
              <a:t>Reward from MC sims</a:t>
            </a:r>
          </a:p>
          <a:p>
            <a:r>
              <a:rPr lang="en-US" dirty="0"/>
              <a:t>Reward from Max </a:t>
            </a:r>
            <a:r>
              <a:rPr lang="en-US"/>
              <a:t>gain in bearing angle</a:t>
            </a:r>
            <a:endParaRPr lang="en-US" dirty="0"/>
          </a:p>
        </p:txBody>
      </p:sp>
      <p:sp>
        <p:nvSpPr>
          <p:cNvPr id="4" name="Slide Number Placeholder 3">
            <a:extLst>
              <a:ext uri="{FF2B5EF4-FFF2-40B4-BE49-F238E27FC236}">
                <a16:creationId xmlns:a16="http://schemas.microsoft.com/office/drawing/2014/main" id="{1A331F8E-9EC0-2D4D-A37D-C55721D9B6C8}"/>
              </a:ext>
            </a:extLst>
          </p:cNvPr>
          <p:cNvSpPr>
            <a:spLocks noGrp="1"/>
          </p:cNvSpPr>
          <p:nvPr>
            <p:ph type="sldNum" sz="quarter" idx="5"/>
          </p:nvPr>
        </p:nvSpPr>
        <p:spPr/>
        <p:txBody>
          <a:bodyPr/>
          <a:lstStyle/>
          <a:p>
            <a:fld id="{BB662B06-C865-46A9-94E6-232574BA3413}" type="slidenum">
              <a:rPr lang="en-US" smtClean="0"/>
              <a:t>33</a:t>
            </a:fld>
            <a:endParaRPr lang="en-US"/>
          </a:p>
        </p:txBody>
      </p:sp>
    </p:spTree>
    <p:extLst>
      <p:ext uri="{BB962C8B-B14F-4D97-AF65-F5344CB8AC3E}">
        <p14:creationId xmlns:p14="http://schemas.microsoft.com/office/powerpoint/2010/main" val="207077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3</a:t>
            </a:fld>
            <a:endParaRPr lang="en-US"/>
          </a:p>
        </p:txBody>
      </p:sp>
    </p:spTree>
    <p:extLst>
      <p:ext uri="{BB962C8B-B14F-4D97-AF65-F5344CB8AC3E}">
        <p14:creationId xmlns:p14="http://schemas.microsoft.com/office/powerpoint/2010/main" val="79656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909CA-68B2-F4A0-67ED-386A01FE2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FD2E5-02A2-88B3-36D3-CB400F9FC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4E7F6-744B-FE02-0445-343062F0DD3F}"/>
              </a:ext>
            </a:extLst>
          </p:cNvPr>
          <p:cNvSpPr>
            <a:spLocks noGrp="1"/>
          </p:cNvSpPr>
          <p:nvPr>
            <p:ph type="body" idx="1"/>
          </p:nvPr>
        </p:nvSpPr>
        <p:spPr/>
        <p:txBody>
          <a:bodyPr/>
          <a:lstStyle/>
          <a:p>
            <a:r>
              <a:rPr lang="en-US" dirty="0"/>
              <a:t>Q- learning: new state determined by maximum reward</a:t>
            </a:r>
          </a:p>
          <a:p>
            <a:r>
              <a:rPr lang="en-US" dirty="0"/>
              <a:t>Reward from MC sims</a:t>
            </a:r>
          </a:p>
          <a:p>
            <a:r>
              <a:rPr lang="en-US" dirty="0"/>
              <a:t>Reward from Max </a:t>
            </a:r>
            <a:r>
              <a:rPr lang="en-US"/>
              <a:t>gain in bearing angle</a:t>
            </a:r>
            <a:endParaRPr lang="en-US" dirty="0"/>
          </a:p>
        </p:txBody>
      </p:sp>
      <p:sp>
        <p:nvSpPr>
          <p:cNvPr id="4" name="Slide Number Placeholder 3">
            <a:extLst>
              <a:ext uri="{FF2B5EF4-FFF2-40B4-BE49-F238E27FC236}">
                <a16:creationId xmlns:a16="http://schemas.microsoft.com/office/drawing/2014/main" id="{1A331F8E-9EC0-2D4D-A37D-C55721D9B6C8}"/>
              </a:ext>
            </a:extLst>
          </p:cNvPr>
          <p:cNvSpPr>
            <a:spLocks noGrp="1"/>
          </p:cNvSpPr>
          <p:nvPr>
            <p:ph type="sldNum" sz="quarter" idx="5"/>
          </p:nvPr>
        </p:nvSpPr>
        <p:spPr/>
        <p:txBody>
          <a:bodyPr/>
          <a:lstStyle/>
          <a:p>
            <a:fld id="{BB662B06-C865-46A9-94E6-232574BA3413}" type="slidenum">
              <a:rPr lang="en-US" smtClean="0"/>
              <a:t>34</a:t>
            </a:fld>
            <a:endParaRPr lang="en-US"/>
          </a:p>
        </p:txBody>
      </p:sp>
    </p:spTree>
    <p:extLst>
      <p:ext uri="{BB962C8B-B14F-4D97-AF65-F5344CB8AC3E}">
        <p14:creationId xmlns:p14="http://schemas.microsoft.com/office/powerpoint/2010/main" val="2543095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35</a:t>
            </a:fld>
            <a:endParaRPr lang="en-US"/>
          </a:p>
        </p:txBody>
      </p:sp>
    </p:spTree>
    <p:extLst>
      <p:ext uri="{BB962C8B-B14F-4D97-AF65-F5344CB8AC3E}">
        <p14:creationId xmlns:p14="http://schemas.microsoft.com/office/powerpoint/2010/main" val="3142958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70521-BE49-AF3F-DEDC-8F84AD795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AF008-A7CE-B9AB-9897-E5E399174B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D005E4-CFA6-8466-DED1-1485D4D1EB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FA09FF-5994-B665-EAC7-8E89F8A6191C}"/>
              </a:ext>
            </a:extLst>
          </p:cNvPr>
          <p:cNvSpPr>
            <a:spLocks noGrp="1"/>
          </p:cNvSpPr>
          <p:nvPr>
            <p:ph type="sldNum" sz="quarter" idx="5"/>
          </p:nvPr>
        </p:nvSpPr>
        <p:spPr/>
        <p:txBody>
          <a:bodyPr/>
          <a:lstStyle/>
          <a:p>
            <a:fld id="{BB662B06-C865-46A9-94E6-232574BA3413}" type="slidenum">
              <a:rPr lang="en-US" smtClean="0"/>
              <a:t>36</a:t>
            </a:fld>
            <a:endParaRPr lang="en-US"/>
          </a:p>
        </p:txBody>
      </p:sp>
    </p:spTree>
    <p:extLst>
      <p:ext uri="{BB962C8B-B14F-4D97-AF65-F5344CB8AC3E}">
        <p14:creationId xmlns:p14="http://schemas.microsoft.com/office/powerpoint/2010/main" val="486308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37</a:t>
            </a:fld>
            <a:endParaRPr lang="en-US"/>
          </a:p>
        </p:txBody>
      </p:sp>
    </p:spTree>
    <p:extLst>
      <p:ext uri="{BB962C8B-B14F-4D97-AF65-F5344CB8AC3E}">
        <p14:creationId xmlns:p14="http://schemas.microsoft.com/office/powerpoint/2010/main" val="210742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94B72-6E09-31D3-7DEB-EFE176A5FE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DEDEE-EB51-E3AD-4848-523E420E4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33D73F-A3E1-20B0-7677-D679C8A827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54866B-241E-2B4B-A287-FA785BECEE26}"/>
              </a:ext>
            </a:extLst>
          </p:cNvPr>
          <p:cNvSpPr>
            <a:spLocks noGrp="1"/>
          </p:cNvSpPr>
          <p:nvPr>
            <p:ph type="sldNum" sz="quarter" idx="5"/>
          </p:nvPr>
        </p:nvSpPr>
        <p:spPr/>
        <p:txBody>
          <a:bodyPr/>
          <a:lstStyle/>
          <a:p>
            <a:fld id="{BB662B06-C865-46A9-94E6-232574BA3413}" type="slidenum">
              <a:rPr lang="en-US" smtClean="0"/>
              <a:t>38</a:t>
            </a:fld>
            <a:endParaRPr lang="en-US"/>
          </a:p>
        </p:txBody>
      </p:sp>
    </p:spTree>
    <p:extLst>
      <p:ext uri="{BB962C8B-B14F-4D97-AF65-F5344CB8AC3E}">
        <p14:creationId xmlns:p14="http://schemas.microsoft.com/office/powerpoint/2010/main" val="1864470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37028-4D7B-698D-247A-9654371066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B7FFC-12C5-2E77-66CE-C07439E14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C8630-AE8A-9A66-0627-4C06B7007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6C5671-FADD-B7C1-07EA-4B995882E8ED}"/>
              </a:ext>
            </a:extLst>
          </p:cNvPr>
          <p:cNvSpPr>
            <a:spLocks noGrp="1"/>
          </p:cNvSpPr>
          <p:nvPr>
            <p:ph type="sldNum" sz="quarter" idx="5"/>
          </p:nvPr>
        </p:nvSpPr>
        <p:spPr/>
        <p:txBody>
          <a:bodyPr/>
          <a:lstStyle/>
          <a:p>
            <a:fld id="{BB662B06-C865-46A9-94E6-232574BA3413}" type="slidenum">
              <a:rPr lang="en-US" smtClean="0"/>
              <a:t>39</a:t>
            </a:fld>
            <a:endParaRPr lang="en-US"/>
          </a:p>
        </p:txBody>
      </p:sp>
    </p:spTree>
    <p:extLst>
      <p:ext uri="{BB962C8B-B14F-4D97-AF65-F5344CB8AC3E}">
        <p14:creationId xmlns:p14="http://schemas.microsoft.com/office/powerpoint/2010/main" val="3868122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40</a:t>
            </a:fld>
            <a:endParaRPr lang="en-US"/>
          </a:p>
        </p:txBody>
      </p:sp>
    </p:spTree>
    <p:extLst>
      <p:ext uri="{BB962C8B-B14F-4D97-AF65-F5344CB8AC3E}">
        <p14:creationId xmlns:p14="http://schemas.microsoft.com/office/powerpoint/2010/main" val="2303553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42</a:t>
            </a:fld>
            <a:endParaRPr lang="en-US"/>
          </a:p>
        </p:txBody>
      </p:sp>
    </p:spTree>
    <p:extLst>
      <p:ext uri="{BB962C8B-B14F-4D97-AF65-F5344CB8AC3E}">
        <p14:creationId xmlns:p14="http://schemas.microsoft.com/office/powerpoint/2010/main" val="3298302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Emergency transponder beacon</a:t>
            </a:r>
          </a:p>
          <a:p>
            <a:pPr marL="171450" indent="-171450">
              <a:buFont typeface="Arial" panose="020B0604020202020204" pitchFamily="34" charset="0"/>
              <a:buChar char="•"/>
            </a:pPr>
            <a:r>
              <a:rPr lang="en-US" dirty="0"/>
              <a:t>GPS constraints</a:t>
            </a:r>
          </a:p>
          <a:p>
            <a:pPr marL="171450" indent="-171450">
              <a:buFont typeface="Arial" panose="020B0604020202020204" pitchFamily="34" charset="0"/>
              <a:buChar char="•"/>
            </a:pPr>
            <a:r>
              <a:rPr lang="en-US" dirty="0"/>
              <a:t>MINIMAL MEASUREMENTS &amp; COMPUTATIONS</a:t>
            </a:r>
          </a:p>
          <a:p>
            <a:pPr marL="171450" indent="-171450">
              <a:buFont typeface="Arial" panose="020B0604020202020204" pitchFamily="34" charset="0"/>
              <a:buChar char="•"/>
            </a:pPr>
            <a:r>
              <a:rPr lang="en-US" dirty="0"/>
              <a:t>Time-based because phase coherence is challenging among array receivers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Pros: </a:t>
            </a:r>
            <a:r>
              <a:rPr lang="en-US" dirty="0"/>
              <a:t>Small UASs allows for more challenging/dynamic mission environments that large aircraft cannot penetrate</a:t>
            </a:r>
          </a:p>
          <a:p>
            <a:pPr marL="171450" indent="-171450">
              <a:buFont typeface="Arial" panose="020B0604020202020204" pitchFamily="34" charset="0"/>
              <a:buChar char="•"/>
            </a:pPr>
            <a:r>
              <a:rPr lang="en-US" b="1" dirty="0"/>
              <a:t>Cons:</a:t>
            </a:r>
            <a:r>
              <a:rPr lang="en-US" dirty="0"/>
              <a:t> carrying capacity (power, payloads); coupling the RF apertures</a:t>
            </a:r>
          </a:p>
        </p:txBody>
      </p:sp>
      <p:sp>
        <p:nvSpPr>
          <p:cNvPr id="4" name="Slide Number Placeholder 3"/>
          <p:cNvSpPr>
            <a:spLocks noGrp="1"/>
          </p:cNvSpPr>
          <p:nvPr>
            <p:ph type="sldNum" sz="quarter" idx="5"/>
          </p:nvPr>
        </p:nvSpPr>
        <p:spPr/>
        <p:txBody>
          <a:bodyPr/>
          <a:lstStyle/>
          <a:p>
            <a:fld id="{BB662B06-C865-46A9-94E6-232574BA3413}" type="slidenum">
              <a:rPr lang="en-US" smtClean="0"/>
              <a:t>43</a:t>
            </a:fld>
            <a:endParaRPr lang="en-US"/>
          </a:p>
        </p:txBody>
      </p:sp>
    </p:spTree>
    <p:extLst>
      <p:ext uri="{BB962C8B-B14F-4D97-AF65-F5344CB8AC3E}">
        <p14:creationId xmlns:p14="http://schemas.microsoft.com/office/powerpoint/2010/main" val="2940672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662B06-C865-46A9-94E6-232574BA3413}" type="slidenum">
              <a:rPr lang="en-US" smtClean="0"/>
              <a:t>44</a:t>
            </a:fld>
            <a:endParaRPr lang="en-US"/>
          </a:p>
        </p:txBody>
      </p:sp>
    </p:spTree>
    <p:extLst>
      <p:ext uri="{BB962C8B-B14F-4D97-AF65-F5344CB8AC3E}">
        <p14:creationId xmlns:p14="http://schemas.microsoft.com/office/powerpoint/2010/main" val="178192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Emergency transponder beacon</a:t>
            </a:r>
          </a:p>
          <a:p>
            <a:pPr marL="171450" indent="-171450">
              <a:buFont typeface="Arial" panose="020B0604020202020204" pitchFamily="34" charset="0"/>
              <a:buChar char="•"/>
            </a:pPr>
            <a:r>
              <a:rPr lang="en-US" dirty="0"/>
              <a:t>GPS constraints</a:t>
            </a:r>
          </a:p>
          <a:p>
            <a:pPr marL="171450" indent="-171450">
              <a:buFont typeface="Arial" panose="020B0604020202020204" pitchFamily="34" charset="0"/>
              <a:buChar char="•"/>
            </a:pPr>
            <a:r>
              <a:rPr lang="en-US" dirty="0"/>
              <a:t>MINIMAL MEASUREMENTS &amp; COMPUTATIONS</a:t>
            </a:r>
          </a:p>
          <a:p>
            <a:pPr marL="171450" indent="-171450">
              <a:buFont typeface="Arial" panose="020B0604020202020204" pitchFamily="34" charset="0"/>
              <a:buChar char="•"/>
            </a:pPr>
            <a:r>
              <a:rPr lang="en-US" dirty="0"/>
              <a:t>Time-based because phase coherence is challenging among array receivers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Pros: </a:t>
            </a:r>
            <a:r>
              <a:rPr lang="en-US" dirty="0"/>
              <a:t>Small UASs allows for more challenging/dynamic mission environments that large aircraft cannot penetrate</a:t>
            </a:r>
          </a:p>
          <a:p>
            <a:pPr marL="171450" indent="-171450">
              <a:buFont typeface="Arial" panose="020B0604020202020204" pitchFamily="34" charset="0"/>
              <a:buChar char="•"/>
            </a:pPr>
            <a:r>
              <a:rPr lang="en-US" b="1" dirty="0"/>
              <a:t>Cons:</a:t>
            </a:r>
            <a:r>
              <a:rPr lang="en-US" dirty="0"/>
              <a:t> carrying capacity (power, payloads); coupling the RF apertures</a:t>
            </a:r>
          </a:p>
        </p:txBody>
      </p:sp>
      <p:sp>
        <p:nvSpPr>
          <p:cNvPr id="4" name="Slide Number Placeholder 3"/>
          <p:cNvSpPr>
            <a:spLocks noGrp="1"/>
          </p:cNvSpPr>
          <p:nvPr>
            <p:ph type="sldNum" sz="quarter" idx="5"/>
          </p:nvPr>
        </p:nvSpPr>
        <p:spPr/>
        <p:txBody>
          <a:bodyPr/>
          <a:lstStyle/>
          <a:p>
            <a:fld id="{BB662B06-C865-46A9-94E6-232574BA3413}" type="slidenum">
              <a:rPr lang="en-US" smtClean="0"/>
              <a:t>4</a:t>
            </a:fld>
            <a:endParaRPr lang="en-US"/>
          </a:p>
        </p:txBody>
      </p:sp>
    </p:spTree>
    <p:extLst>
      <p:ext uri="{BB962C8B-B14F-4D97-AF65-F5344CB8AC3E}">
        <p14:creationId xmlns:p14="http://schemas.microsoft.com/office/powerpoint/2010/main" val="209412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Sensors in this diagram; Reference Sensor = UAS 1</a:t>
            </a:r>
          </a:p>
          <a:p>
            <a:endParaRPr lang="en-US" dirty="0"/>
          </a:p>
          <a:p>
            <a:r>
              <a:rPr lang="en-US" dirty="0"/>
              <a:t>Texas Instruments has LIDAR with 1cm at 100m</a:t>
            </a:r>
          </a:p>
          <a:p>
            <a:r>
              <a:rPr lang="en-US" dirty="0"/>
              <a:t>CSAC options such as </a:t>
            </a:r>
            <a:r>
              <a:rPr lang="en-US" dirty="0" err="1"/>
              <a:t>Orolio</a:t>
            </a:r>
            <a:r>
              <a:rPr lang="en-US" dirty="0"/>
              <a:t>: low drift and jitter; free-running source synced at pre-mission time</a:t>
            </a:r>
          </a:p>
        </p:txBody>
      </p:sp>
      <p:sp>
        <p:nvSpPr>
          <p:cNvPr id="4" name="Slide Number Placeholder 3"/>
          <p:cNvSpPr>
            <a:spLocks noGrp="1"/>
          </p:cNvSpPr>
          <p:nvPr>
            <p:ph type="sldNum" sz="quarter" idx="5"/>
          </p:nvPr>
        </p:nvSpPr>
        <p:spPr/>
        <p:txBody>
          <a:bodyPr/>
          <a:lstStyle/>
          <a:p>
            <a:fld id="{BB662B06-C865-46A9-94E6-232574BA3413}" type="slidenum">
              <a:rPr lang="en-US" smtClean="0"/>
              <a:t>5</a:t>
            </a:fld>
            <a:endParaRPr lang="en-US"/>
          </a:p>
        </p:txBody>
      </p:sp>
    </p:spTree>
    <p:extLst>
      <p:ext uri="{BB962C8B-B14F-4D97-AF65-F5344CB8AC3E}">
        <p14:creationId xmlns:p14="http://schemas.microsoft.com/office/powerpoint/2010/main" val="421756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Friis</a:t>
            </a:r>
            <a:r>
              <a:rPr lang="en-US" dirty="0"/>
              <a:t> free-space signal power</a:t>
            </a:r>
          </a:p>
          <a:p>
            <a:r>
              <a:rPr lang="en-US" dirty="0"/>
              <a:t>Only parameters are Location &amp; speed</a:t>
            </a:r>
          </a:p>
        </p:txBody>
      </p:sp>
      <p:sp>
        <p:nvSpPr>
          <p:cNvPr id="4" name="Slide Number Placeholder 3"/>
          <p:cNvSpPr>
            <a:spLocks noGrp="1"/>
          </p:cNvSpPr>
          <p:nvPr>
            <p:ph type="sldNum" sz="quarter" idx="5"/>
          </p:nvPr>
        </p:nvSpPr>
        <p:spPr/>
        <p:txBody>
          <a:bodyPr/>
          <a:lstStyle/>
          <a:p>
            <a:fld id="{BB662B06-C865-46A9-94E6-232574BA3413}" type="slidenum">
              <a:rPr lang="en-US" smtClean="0"/>
              <a:t>7</a:t>
            </a:fld>
            <a:endParaRPr lang="en-US"/>
          </a:p>
        </p:txBody>
      </p:sp>
    </p:spTree>
    <p:extLst>
      <p:ext uri="{BB962C8B-B14F-4D97-AF65-F5344CB8AC3E}">
        <p14:creationId xmlns:p14="http://schemas.microsoft.com/office/powerpoint/2010/main" val="1715155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Euclidian distance included? Because the real result will have more than one solution, and the constraint allows us to determine the correct solution for the Recursive approach (all solutions must satisfy x, y, z and sqrt)</a:t>
            </a:r>
          </a:p>
          <a:p>
            <a:endParaRPr lang="en-US" dirty="0"/>
          </a:p>
          <a:p>
            <a:r>
              <a:rPr lang="en-US" dirty="0"/>
              <a:t>LSE: Euclidean</a:t>
            </a:r>
          </a:p>
        </p:txBody>
      </p:sp>
      <p:sp>
        <p:nvSpPr>
          <p:cNvPr id="4" name="Slide Number Placeholder 3"/>
          <p:cNvSpPr>
            <a:spLocks noGrp="1"/>
          </p:cNvSpPr>
          <p:nvPr>
            <p:ph type="sldNum" sz="quarter" idx="5"/>
          </p:nvPr>
        </p:nvSpPr>
        <p:spPr/>
        <p:txBody>
          <a:bodyPr/>
          <a:lstStyle/>
          <a:p>
            <a:fld id="{BB662B06-C865-46A9-94E6-232574BA3413}" type="slidenum">
              <a:rPr lang="en-US" smtClean="0"/>
              <a:t>8</a:t>
            </a:fld>
            <a:endParaRPr lang="en-US"/>
          </a:p>
        </p:txBody>
      </p:sp>
    </p:spTree>
    <p:extLst>
      <p:ext uri="{BB962C8B-B14F-4D97-AF65-F5344CB8AC3E}">
        <p14:creationId xmlns:p14="http://schemas.microsoft.com/office/powerpoint/2010/main" val="601170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Opposite scenario to Hyperbolic – lines are easier to compute than curves</a:t>
            </a:r>
          </a:p>
          <a:p>
            <a:endParaRPr lang="en-US" dirty="0"/>
          </a:p>
          <a:p>
            <a:r>
              <a:rPr lang="en-US" dirty="0"/>
              <a:t>Don’t talk about challenges in conics yet</a:t>
            </a:r>
          </a:p>
        </p:txBody>
      </p:sp>
      <p:sp>
        <p:nvSpPr>
          <p:cNvPr id="4" name="Slide Number Placeholder 3"/>
          <p:cNvSpPr>
            <a:spLocks noGrp="1"/>
          </p:cNvSpPr>
          <p:nvPr>
            <p:ph type="sldNum" sz="quarter" idx="5"/>
          </p:nvPr>
        </p:nvSpPr>
        <p:spPr/>
        <p:txBody>
          <a:bodyPr/>
          <a:lstStyle/>
          <a:p>
            <a:fld id="{BB662B06-C865-46A9-94E6-232574BA3413}" type="slidenum">
              <a:rPr lang="en-US" smtClean="0"/>
              <a:t>9</a:t>
            </a:fld>
            <a:endParaRPr lang="en-US"/>
          </a:p>
        </p:txBody>
      </p:sp>
    </p:spTree>
    <p:extLst>
      <p:ext uri="{BB962C8B-B14F-4D97-AF65-F5344CB8AC3E}">
        <p14:creationId xmlns:p14="http://schemas.microsoft.com/office/powerpoint/2010/main" val="2624447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intersections found easier than curve intersections</a:t>
            </a:r>
          </a:p>
          <a:p>
            <a:endParaRPr lang="en-US" dirty="0"/>
          </a:p>
          <a:p>
            <a:r>
              <a:rPr lang="en-US" dirty="0"/>
              <a:t>If sensors are in a line, both foci at infinity (don’t do this!)</a:t>
            </a:r>
          </a:p>
        </p:txBody>
      </p:sp>
      <p:sp>
        <p:nvSpPr>
          <p:cNvPr id="4" name="Slide Number Placeholder 3"/>
          <p:cNvSpPr>
            <a:spLocks noGrp="1"/>
          </p:cNvSpPr>
          <p:nvPr>
            <p:ph type="sldNum" sz="quarter" idx="5"/>
          </p:nvPr>
        </p:nvSpPr>
        <p:spPr/>
        <p:txBody>
          <a:bodyPr/>
          <a:lstStyle/>
          <a:p>
            <a:fld id="{BB662B06-C865-46A9-94E6-232574BA3413}" type="slidenum">
              <a:rPr lang="en-US" smtClean="0"/>
              <a:t>10</a:t>
            </a:fld>
            <a:endParaRPr lang="en-US"/>
          </a:p>
        </p:txBody>
      </p:sp>
    </p:spTree>
    <p:extLst>
      <p:ext uri="{BB962C8B-B14F-4D97-AF65-F5344CB8AC3E}">
        <p14:creationId xmlns:p14="http://schemas.microsoft.com/office/powerpoint/2010/main" val="229194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18" Type="http://schemas.openxmlformats.org/officeDocument/2006/relationships/image" Target="../media/image16.jpeg"/><Relationship Id="rId3" Type="http://schemas.microsoft.com/office/2007/relationships/hdphoto" Target="../media/hdphoto1.wdp"/><Relationship Id="rId21" Type="http://schemas.openxmlformats.org/officeDocument/2006/relationships/image" Target="../media/image19.png"/><Relationship Id="rId7" Type="http://schemas.openxmlformats.org/officeDocument/2006/relationships/image" Target="../media/image5.svg"/><Relationship Id="rId12" Type="http://schemas.openxmlformats.org/officeDocument/2006/relationships/image" Target="../media/image10.emf"/><Relationship Id="rId17" Type="http://schemas.openxmlformats.org/officeDocument/2006/relationships/image" Target="../media/image15.svg"/><Relationship Id="rId2" Type="http://schemas.openxmlformats.org/officeDocument/2006/relationships/image" Target="../media/image2.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image" Target="../media/image9.svg"/><Relationship Id="rId5" Type="http://schemas.microsoft.com/office/2007/relationships/hdphoto" Target="../media/hdphoto2.wdp"/><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svg"/><Relationship Id="rId14" Type="http://schemas.openxmlformats.org/officeDocument/2006/relationships/image" Target="../media/image1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5945E-EC73-4464-A8E6-257325BA254E}"/>
              </a:ext>
            </a:extLst>
          </p:cNvPr>
          <p:cNvSpPr>
            <a:spLocks noGrp="1"/>
          </p:cNvSpPr>
          <p:nvPr>
            <p:ph type="ctrTitle"/>
          </p:nvPr>
        </p:nvSpPr>
        <p:spPr>
          <a:xfrm>
            <a:off x="1524000" y="1122363"/>
            <a:ext cx="9144000" cy="2387600"/>
          </a:xfrm>
        </p:spPr>
        <p:txBody>
          <a:bodyPr anchor="b"/>
          <a:lstStyle>
            <a:lvl1pPr algn="ctr">
              <a:defRPr sz="6000">
                <a:solidFill>
                  <a:schemeClr val="tx2"/>
                </a:solidFill>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FFDF95F5-4131-4C5D-AA51-9A7109013AEE}"/>
              </a:ext>
            </a:extLst>
          </p:cNvPr>
          <p:cNvSpPr>
            <a:spLocks noGrp="1"/>
          </p:cNvSpPr>
          <p:nvPr>
            <p:ph type="subTitle" idx="1"/>
          </p:nvPr>
        </p:nvSpPr>
        <p:spPr>
          <a:xfrm>
            <a:off x="1524000" y="3602038"/>
            <a:ext cx="9144000" cy="1655762"/>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Slide Number Placeholder 5">
            <a:extLst>
              <a:ext uri="{FF2B5EF4-FFF2-40B4-BE49-F238E27FC236}">
                <a16:creationId xmlns:a16="http://schemas.microsoft.com/office/drawing/2014/main" id="{29D4CDCA-F45B-4BEB-A316-D9115126DC9C}"/>
              </a:ext>
            </a:extLst>
          </p:cNvPr>
          <p:cNvSpPr>
            <a:spLocks noGrp="1"/>
          </p:cNvSpPr>
          <p:nvPr>
            <p:ph type="sldNum" sz="quarter" idx="4"/>
          </p:nvPr>
        </p:nvSpPr>
        <p:spPr>
          <a:xfrm>
            <a:off x="9448800" y="6492875"/>
            <a:ext cx="2743200" cy="365125"/>
          </a:xfrm>
          <a:prstGeom prst="rect">
            <a:avLst/>
          </a:prstGeom>
        </p:spPr>
        <p:txBody>
          <a:bodyPr/>
          <a:lstStyle>
            <a:lvl1pPr algn="r">
              <a:defRPr>
                <a:solidFill>
                  <a:schemeClr val="bg1"/>
                </a:solidFill>
              </a:defRPr>
            </a:lvl1pPr>
          </a:lstStyle>
          <a:p>
            <a:fld id="{E49D12B5-1F4B-40CE-A449-61311DB644E4}" type="slidenum">
              <a:rPr lang="en-US" smtClean="0"/>
              <a:pPr/>
              <a:t>‹#›</a:t>
            </a:fld>
            <a:endParaRPr lang="en-US" dirty="0"/>
          </a:p>
        </p:txBody>
      </p:sp>
    </p:spTree>
    <p:extLst>
      <p:ext uri="{BB962C8B-B14F-4D97-AF65-F5344CB8AC3E}">
        <p14:creationId xmlns:p14="http://schemas.microsoft.com/office/powerpoint/2010/main" val="93063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FAB2-84E6-405D-98A6-4844BF80A5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9214FA-637E-4EB9-B570-76A54B21C1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1EE606C-6E4E-4F7D-A978-B4A7B8999C02}"/>
              </a:ext>
            </a:extLst>
          </p:cNvPr>
          <p:cNvSpPr>
            <a:spLocks noGrp="1"/>
          </p:cNvSpPr>
          <p:nvPr>
            <p:ph type="sldNum" sz="quarter" idx="12"/>
          </p:nvPr>
        </p:nvSpPr>
        <p:spPr>
          <a:xfrm>
            <a:off x="9448800" y="6492875"/>
            <a:ext cx="2743200" cy="365125"/>
          </a:xfrm>
          <a:prstGeom prst="rect">
            <a:avLst/>
          </a:prstGeom>
        </p:spPr>
        <p:txBody>
          <a:bodyPr/>
          <a:lstStyle/>
          <a:p>
            <a:fld id="{E49D12B5-1F4B-40CE-A449-61311DB644E4}" type="slidenum">
              <a:rPr lang="en-US" smtClean="0"/>
              <a:t>‹#›</a:t>
            </a:fld>
            <a:endParaRPr lang="en-US"/>
          </a:p>
        </p:txBody>
      </p:sp>
    </p:spTree>
    <p:extLst>
      <p:ext uri="{BB962C8B-B14F-4D97-AF65-F5344CB8AC3E}">
        <p14:creationId xmlns:p14="http://schemas.microsoft.com/office/powerpoint/2010/main" val="3958798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DB811C-15B3-4FCE-B026-C4AA6AF9BAC0}"/>
              </a:ext>
            </a:extLst>
          </p:cNvPr>
          <p:cNvSpPr>
            <a:spLocks noGrp="1"/>
          </p:cNvSpPr>
          <p:nvPr>
            <p:ph type="title" orient="vert"/>
          </p:nvPr>
        </p:nvSpPr>
        <p:spPr>
          <a:xfrm>
            <a:off x="8724900" y="948951"/>
            <a:ext cx="2628900" cy="522801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8A59C3-83FD-4465-BD23-C419B578C317}"/>
              </a:ext>
            </a:extLst>
          </p:cNvPr>
          <p:cNvSpPr>
            <a:spLocks noGrp="1"/>
          </p:cNvSpPr>
          <p:nvPr>
            <p:ph type="body" orient="vert" idx="1"/>
          </p:nvPr>
        </p:nvSpPr>
        <p:spPr>
          <a:xfrm>
            <a:off x="838200" y="948951"/>
            <a:ext cx="7734300" cy="522801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48E69F8-12BC-4E95-99A7-2A20789C0CAC}"/>
              </a:ext>
            </a:extLst>
          </p:cNvPr>
          <p:cNvSpPr>
            <a:spLocks noGrp="1"/>
          </p:cNvSpPr>
          <p:nvPr>
            <p:ph type="sldNum" sz="quarter" idx="12"/>
          </p:nvPr>
        </p:nvSpPr>
        <p:spPr>
          <a:xfrm>
            <a:off x="9448800" y="6492875"/>
            <a:ext cx="2743200" cy="365125"/>
          </a:xfrm>
          <a:prstGeom prst="rect">
            <a:avLst/>
          </a:prstGeom>
        </p:spPr>
        <p:txBody>
          <a:bodyPr/>
          <a:lstStyle/>
          <a:p>
            <a:fld id="{E49D12B5-1F4B-40CE-A449-61311DB644E4}" type="slidenum">
              <a:rPr lang="en-US" smtClean="0"/>
              <a:t>‹#›</a:t>
            </a:fld>
            <a:endParaRPr lang="en-US"/>
          </a:p>
        </p:txBody>
      </p:sp>
    </p:spTree>
    <p:extLst>
      <p:ext uri="{BB962C8B-B14F-4D97-AF65-F5344CB8AC3E}">
        <p14:creationId xmlns:p14="http://schemas.microsoft.com/office/powerpoint/2010/main" val="229022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grpSp>
        <p:nvGrpSpPr>
          <p:cNvPr id="2" name="Group 1"/>
          <p:cNvGrpSpPr/>
          <p:nvPr userDrawn="1"/>
        </p:nvGrpSpPr>
        <p:grpSpPr>
          <a:xfrm>
            <a:off x="-10584" y="2242655"/>
            <a:ext cx="3793668" cy="1283448"/>
            <a:chOff x="3534019" y="1927819"/>
            <a:chExt cx="4145677" cy="1522871"/>
          </a:xfrm>
        </p:grpSpPr>
        <p:pic>
          <p:nvPicPr>
            <p:cNvPr id="21" name="Picture 20">
              <a:extLst>
                <a:ext uri="{FF2B5EF4-FFF2-40B4-BE49-F238E27FC236}">
                  <a16:creationId xmlns:a16="http://schemas.microsoft.com/office/drawing/2014/main" id="{98579812-257B-8341-A1C6-5B3E15586D79}"/>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75000"/>
                      </a14:imgEffect>
                    </a14:imgLayer>
                  </a14:imgProps>
                </a:ext>
                <a:ext uri="{28A0092B-C50C-407E-A947-70E740481C1C}">
                  <a14:useLocalDpi xmlns:a14="http://schemas.microsoft.com/office/drawing/2010/main"/>
                </a:ext>
              </a:extLst>
            </a:blip>
            <a:srcRect/>
            <a:stretch/>
          </p:blipFill>
          <p:spPr>
            <a:xfrm>
              <a:off x="3854463" y="2583089"/>
              <a:ext cx="3817343" cy="867601"/>
            </a:xfrm>
            <a:prstGeom prst="rect">
              <a:avLst/>
            </a:prstGeom>
          </p:spPr>
        </p:pic>
        <p:pic>
          <p:nvPicPr>
            <p:cNvPr id="22" name="Picture 21">
              <a:extLst>
                <a:ext uri="{FF2B5EF4-FFF2-40B4-BE49-F238E27FC236}">
                  <a16:creationId xmlns:a16="http://schemas.microsoft.com/office/drawing/2014/main" id="{90CF5489-BFA0-3847-A475-DB81E4528FF2}"/>
                </a:ext>
              </a:extLst>
            </p:cNvPr>
            <p:cNvPicPr>
              <a:picLocks noChangeAspect="1"/>
            </p:cNvPicPr>
            <p:nvPr userDrawn="1"/>
          </p:nvPicPr>
          <p:blipFill rotWithShape="1">
            <a:blip r:embed="rId4" cstate="email">
              <a:alphaModFix amt="41000"/>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a:ext>
              </a:extLst>
            </a:blip>
            <a:srcRect/>
            <a:stretch/>
          </p:blipFill>
          <p:spPr>
            <a:xfrm>
              <a:off x="4477279" y="1927819"/>
              <a:ext cx="2456665" cy="803595"/>
            </a:xfrm>
            <a:prstGeom prst="rect">
              <a:avLst/>
            </a:prstGeom>
          </p:spPr>
        </p:pic>
        <p:sp>
          <p:nvSpPr>
            <p:cNvPr id="35" name="Line 4">
              <a:extLst>
                <a:ext uri="{FF2B5EF4-FFF2-40B4-BE49-F238E27FC236}">
                  <a16:creationId xmlns:a16="http://schemas.microsoft.com/office/drawing/2014/main" id="{574596D9-3FCA-FF4D-BD0E-E28939C40025}"/>
                </a:ext>
              </a:extLst>
            </p:cNvPr>
            <p:cNvSpPr>
              <a:spLocks noChangeShapeType="1"/>
            </p:cNvSpPr>
            <p:nvPr userDrawn="1"/>
          </p:nvSpPr>
          <p:spPr bwMode="auto">
            <a:xfrm rot="10800000" flipH="1" flipV="1">
              <a:off x="3534019" y="1949177"/>
              <a:ext cx="4145677" cy="24166"/>
            </a:xfrm>
            <a:prstGeom prst="line">
              <a:avLst/>
            </a:prstGeom>
            <a:noFill/>
            <a:ln w="38100" cmpd="sng">
              <a:solidFill>
                <a:srgbClr val="FFFFFF"/>
              </a:solidFill>
              <a:round/>
              <a:headEnd/>
              <a:tailEnd/>
            </a:ln>
          </p:spPr>
          <p:txBody>
            <a:bodyPr lIns="101882" tIns="50941" rIns="101882" bIns="50941"/>
            <a:lstStyle/>
            <a:p>
              <a:endParaRPr lang="en-US" dirty="0"/>
            </a:p>
          </p:txBody>
        </p:sp>
        <p:pic>
          <p:nvPicPr>
            <p:cNvPr id="37" name="Graphic 9" descr="Smart Phone">
              <a:extLst>
                <a:ext uri="{FF2B5EF4-FFF2-40B4-BE49-F238E27FC236}">
                  <a16:creationId xmlns:a16="http://schemas.microsoft.com/office/drawing/2014/main" id="{A69731B4-B740-6842-9D41-504F7A9542A7}"/>
                </a:ext>
              </a:extLst>
            </p:cNvPr>
            <p:cNvPicPr>
              <a:picLocks noChangeAspect="1"/>
            </p:cNvPicPr>
            <p:nvPr userDrawn="1"/>
          </p:nvPicPr>
          <p:blipFill>
            <a:blip r:embed="rId6" cstate="email">
              <a:duotone>
                <a:schemeClr val="accent4">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0800000">
              <a:off x="5654996" y="2244108"/>
              <a:ext cx="914400" cy="914400"/>
            </a:xfrm>
            <a:prstGeom prst="rect">
              <a:avLst/>
            </a:prstGeom>
            <a:ln>
              <a:noFill/>
            </a:ln>
          </p:spPr>
        </p:pic>
        <p:pic>
          <p:nvPicPr>
            <p:cNvPr id="38" name="Graphic 11" descr="Connections">
              <a:extLst>
                <a:ext uri="{FF2B5EF4-FFF2-40B4-BE49-F238E27FC236}">
                  <a16:creationId xmlns:a16="http://schemas.microsoft.com/office/drawing/2014/main" id="{6A77653B-3EFF-8F46-BC27-EA5433925D2E}"/>
                </a:ext>
              </a:extLst>
            </p:cNvPr>
            <p:cNvPicPr>
              <a:picLocks noChangeAspect="1"/>
            </p:cNvPicPr>
            <p:nvPr userDrawn="1"/>
          </p:nvPicPr>
          <p:blipFill>
            <a:blip r:embed="rId8" cstate="email">
              <a:duotone>
                <a:schemeClr val="accent4">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926769" y="2244108"/>
              <a:ext cx="914400" cy="914400"/>
            </a:xfrm>
            <a:prstGeom prst="rect">
              <a:avLst/>
            </a:prstGeom>
            <a:ln>
              <a:noFill/>
            </a:ln>
          </p:spPr>
        </p:pic>
        <p:pic>
          <p:nvPicPr>
            <p:cNvPr id="41" name="Graphic 13" descr="Network diagram">
              <a:extLst>
                <a:ext uri="{FF2B5EF4-FFF2-40B4-BE49-F238E27FC236}">
                  <a16:creationId xmlns:a16="http://schemas.microsoft.com/office/drawing/2014/main" id="{0D3D4B3D-F902-0B45-A12B-9BC65719B95A}"/>
                </a:ext>
              </a:extLst>
            </p:cNvPr>
            <p:cNvPicPr>
              <a:picLocks noChangeAspect="1"/>
            </p:cNvPicPr>
            <p:nvPr userDrawn="1"/>
          </p:nvPicPr>
          <p:blipFill>
            <a:blip r:embed="rId10" cstate="email">
              <a:duotone>
                <a:schemeClr val="accent4">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800961" y="2212695"/>
              <a:ext cx="914400" cy="914400"/>
            </a:xfrm>
            <a:prstGeom prst="rect">
              <a:avLst/>
            </a:prstGeom>
            <a:ln>
              <a:noFill/>
            </a:ln>
          </p:spPr>
        </p:pic>
        <p:pic>
          <p:nvPicPr>
            <p:cNvPr id="43" name="Picture 42">
              <a:extLst>
                <a:ext uri="{FF2B5EF4-FFF2-40B4-BE49-F238E27FC236}">
                  <a16:creationId xmlns:a16="http://schemas.microsoft.com/office/drawing/2014/main" id="{9B51B038-80BE-184F-95C1-8F42A3210A6B}"/>
                </a:ext>
              </a:extLst>
            </p:cNvPr>
            <p:cNvPicPr>
              <a:picLocks noChangeAspect="1"/>
            </p:cNvPicPr>
            <p:nvPr userDrawn="1"/>
          </p:nvPicPr>
          <p:blipFill>
            <a:blip r:embed="rId12"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663665" y="2344858"/>
              <a:ext cx="833314" cy="697990"/>
            </a:xfrm>
            <a:prstGeom prst="rect">
              <a:avLst/>
            </a:prstGeom>
            <a:ln>
              <a:noFill/>
            </a:ln>
          </p:spPr>
        </p:pic>
      </p:grpSp>
      <p:sp>
        <p:nvSpPr>
          <p:cNvPr id="44" name="Line 14"/>
          <p:cNvSpPr>
            <a:spLocks noChangeShapeType="1"/>
          </p:cNvSpPr>
          <p:nvPr userDrawn="1"/>
        </p:nvSpPr>
        <p:spPr bwMode="auto">
          <a:xfrm>
            <a:off x="0" y="771525"/>
            <a:ext cx="12192000" cy="1588"/>
          </a:xfrm>
          <a:prstGeom prst="line">
            <a:avLst/>
          </a:prstGeom>
          <a:noFill/>
          <a:ln w="50800">
            <a:solidFill>
              <a:schemeClr val="bg2">
                <a:lumMod val="90000"/>
              </a:schemeClr>
            </a:solidFill>
            <a:round/>
            <a:headEnd/>
            <a:tailEnd/>
          </a:ln>
        </p:spPr>
        <p:txBody>
          <a:bodyPr lIns="89443" tIns="44724" rIns="89443" bIns="44724"/>
          <a:lstStyle/>
          <a:p>
            <a:endParaRPr lang="en-US" sz="1588"/>
          </a:p>
        </p:txBody>
      </p:sp>
      <p:sp>
        <p:nvSpPr>
          <p:cNvPr id="45" name="Line 15"/>
          <p:cNvSpPr>
            <a:spLocks noChangeShapeType="1"/>
          </p:cNvSpPr>
          <p:nvPr userDrawn="1"/>
        </p:nvSpPr>
        <p:spPr bwMode="auto">
          <a:xfrm>
            <a:off x="0" y="803275"/>
            <a:ext cx="12192000" cy="1588"/>
          </a:xfrm>
          <a:prstGeom prst="line">
            <a:avLst/>
          </a:prstGeom>
          <a:noFill/>
          <a:ln w="25400">
            <a:solidFill>
              <a:srgbClr val="FFFFFF"/>
            </a:solidFill>
            <a:round/>
            <a:headEnd/>
            <a:tailEnd/>
          </a:ln>
        </p:spPr>
        <p:txBody>
          <a:bodyPr lIns="89443" tIns="44724" rIns="89443" bIns="44724"/>
          <a:lstStyle/>
          <a:p>
            <a:endParaRPr lang="en-US" sz="1588"/>
          </a:p>
        </p:txBody>
      </p:sp>
      <p:sp>
        <p:nvSpPr>
          <p:cNvPr id="29" name="Rectangle 6"/>
          <p:cNvSpPr>
            <a:spLocks noChangeArrowheads="1"/>
          </p:cNvSpPr>
          <p:nvPr/>
        </p:nvSpPr>
        <p:spPr bwMode="auto">
          <a:xfrm>
            <a:off x="0" y="3548069"/>
            <a:ext cx="12192000" cy="2806700"/>
          </a:xfrm>
          <a:prstGeom prst="rect">
            <a:avLst/>
          </a:prstGeom>
          <a:solidFill>
            <a:srgbClr val="032B66"/>
          </a:solidFill>
          <a:ln w="9525">
            <a:noFill/>
            <a:miter lim="800000"/>
            <a:headEnd/>
            <a:tailEnd/>
          </a:ln>
        </p:spPr>
        <p:txBody>
          <a:bodyPr lIns="89443" tIns="44724" rIns="89443" bIns="44724"/>
          <a:lstStyle/>
          <a:p>
            <a:endParaRPr lang="en-US" sz="1588"/>
          </a:p>
        </p:txBody>
      </p:sp>
      <p:sp>
        <p:nvSpPr>
          <p:cNvPr id="15" name="Line 10"/>
          <p:cNvSpPr>
            <a:spLocks noChangeShapeType="1"/>
          </p:cNvSpPr>
          <p:nvPr/>
        </p:nvSpPr>
        <p:spPr bwMode="auto">
          <a:xfrm>
            <a:off x="0" y="3497320"/>
            <a:ext cx="12192000" cy="1587"/>
          </a:xfrm>
          <a:prstGeom prst="line">
            <a:avLst/>
          </a:prstGeom>
          <a:noFill/>
          <a:ln w="50800">
            <a:solidFill>
              <a:srgbClr val="CCCC9A"/>
            </a:solidFill>
            <a:round/>
            <a:headEnd/>
            <a:tailEnd/>
          </a:ln>
        </p:spPr>
        <p:txBody>
          <a:bodyPr lIns="89443" tIns="44724" rIns="89443" bIns="44724"/>
          <a:lstStyle/>
          <a:p>
            <a:endParaRPr lang="en-US" sz="1588"/>
          </a:p>
        </p:txBody>
      </p:sp>
      <p:sp>
        <p:nvSpPr>
          <p:cNvPr id="16" name="Line 11"/>
          <p:cNvSpPr>
            <a:spLocks noChangeShapeType="1"/>
          </p:cNvSpPr>
          <p:nvPr/>
        </p:nvSpPr>
        <p:spPr bwMode="auto">
          <a:xfrm>
            <a:off x="-10584" y="6400800"/>
            <a:ext cx="12202584" cy="1588"/>
          </a:xfrm>
          <a:prstGeom prst="line">
            <a:avLst/>
          </a:prstGeom>
          <a:noFill/>
          <a:ln w="50800">
            <a:solidFill>
              <a:srgbClr val="DBD1A8"/>
            </a:solidFill>
            <a:round/>
            <a:headEnd/>
            <a:tailEnd/>
          </a:ln>
        </p:spPr>
        <p:txBody>
          <a:bodyPr lIns="89443" tIns="44724" rIns="89443" bIns="44724"/>
          <a:lstStyle/>
          <a:p>
            <a:endParaRPr lang="en-US" sz="1588"/>
          </a:p>
        </p:txBody>
      </p:sp>
      <p:sp>
        <p:nvSpPr>
          <p:cNvPr id="18" name="Line 14"/>
          <p:cNvSpPr>
            <a:spLocks noChangeShapeType="1"/>
          </p:cNvSpPr>
          <p:nvPr/>
        </p:nvSpPr>
        <p:spPr bwMode="auto">
          <a:xfrm>
            <a:off x="0" y="771525"/>
            <a:ext cx="12192000" cy="1588"/>
          </a:xfrm>
          <a:prstGeom prst="line">
            <a:avLst/>
          </a:prstGeom>
          <a:noFill/>
          <a:ln w="50800">
            <a:solidFill>
              <a:srgbClr val="DBD1A8"/>
            </a:solidFill>
            <a:round/>
            <a:headEnd/>
            <a:tailEnd/>
          </a:ln>
        </p:spPr>
        <p:txBody>
          <a:bodyPr lIns="89443" tIns="44724" rIns="89443" bIns="44724"/>
          <a:lstStyle/>
          <a:p>
            <a:endParaRPr lang="en-US" sz="1588"/>
          </a:p>
        </p:txBody>
      </p:sp>
      <p:sp>
        <p:nvSpPr>
          <p:cNvPr id="19" name="Line 15"/>
          <p:cNvSpPr>
            <a:spLocks noChangeShapeType="1"/>
          </p:cNvSpPr>
          <p:nvPr/>
        </p:nvSpPr>
        <p:spPr bwMode="auto">
          <a:xfrm>
            <a:off x="0" y="803275"/>
            <a:ext cx="12192000" cy="1588"/>
          </a:xfrm>
          <a:prstGeom prst="line">
            <a:avLst/>
          </a:prstGeom>
          <a:noFill/>
          <a:ln w="25400">
            <a:solidFill>
              <a:srgbClr val="FFFFFF"/>
            </a:solidFill>
            <a:round/>
            <a:headEnd/>
            <a:tailEnd/>
          </a:ln>
        </p:spPr>
        <p:txBody>
          <a:bodyPr lIns="89443" tIns="44724" rIns="89443" bIns="44724"/>
          <a:lstStyle/>
          <a:p>
            <a:endParaRPr lang="en-US" sz="1588"/>
          </a:p>
        </p:txBody>
      </p:sp>
      <p:sp>
        <p:nvSpPr>
          <p:cNvPr id="23" name="Title 22"/>
          <p:cNvSpPr>
            <a:spLocks noGrp="1"/>
          </p:cNvSpPr>
          <p:nvPr>
            <p:ph type="title"/>
          </p:nvPr>
        </p:nvSpPr>
        <p:spPr>
          <a:xfrm>
            <a:off x="609600" y="3645418"/>
            <a:ext cx="10972800" cy="1078982"/>
          </a:xfrm>
        </p:spPr>
        <p:txBody>
          <a:bodyPr anchor="b">
            <a:normAutofit/>
          </a:bodyPr>
          <a:lstStyle>
            <a:lvl1pPr algn="l">
              <a:defRPr sz="3177" b="0">
                <a:solidFill>
                  <a:schemeClr val="bg1"/>
                </a:solidFill>
                <a:latin typeface="+mn-lt"/>
                <a:cs typeface="Times"/>
              </a:defRPr>
            </a:lvl1pPr>
          </a:lstStyle>
          <a:p>
            <a:r>
              <a:rPr lang="en-US" dirty="0"/>
              <a:t>Click to edit Master title style</a:t>
            </a:r>
          </a:p>
        </p:txBody>
      </p:sp>
      <p:sp>
        <p:nvSpPr>
          <p:cNvPr id="28" name="Content Placeholder 27"/>
          <p:cNvSpPr>
            <a:spLocks noGrp="1"/>
          </p:cNvSpPr>
          <p:nvPr>
            <p:ph sz="quarter" idx="10"/>
          </p:nvPr>
        </p:nvSpPr>
        <p:spPr>
          <a:xfrm>
            <a:off x="609600" y="4724400"/>
            <a:ext cx="10972800" cy="1520424"/>
          </a:xfrm>
        </p:spPr>
        <p:txBody>
          <a:bodyPr>
            <a:noAutofit/>
          </a:bodyPr>
          <a:lstStyle>
            <a:lvl1pPr marL="0" indent="0">
              <a:buFontTx/>
              <a:buNone/>
              <a:defRPr sz="1941">
                <a:solidFill>
                  <a:schemeClr val="bg2"/>
                </a:solidFill>
                <a:latin typeface="Helvetica"/>
                <a:cs typeface="Helvetica"/>
              </a:defRPr>
            </a:lvl1pPr>
            <a:lvl2pPr>
              <a:buFontTx/>
              <a:buNone/>
              <a:defRPr sz="1765">
                <a:solidFill>
                  <a:schemeClr val="bg2"/>
                </a:solidFill>
                <a:latin typeface="Helvetica"/>
                <a:cs typeface="Helvetica"/>
              </a:defRPr>
            </a:lvl2pPr>
            <a:lvl3pPr>
              <a:buFontTx/>
              <a:buNone/>
              <a:defRPr sz="1588">
                <a:solidFill>
                  <a:schemeClr val="bg2"/>
                </a:solidFill>
                <a:latin typeface="Helvetica"/>
                <a:cs typeface="Helvetica"/>
              </a:defRPr>
            </a:lvl3pPr>
            <a:lvl4pPr>
              <a:buFontTx/>
              <a:buNone/>
              <a:defRPr sz="1765">
                <a:solidFill>
                  <a:schemeClr val="bg2"/>
                </a:solidFill>
              </a:defRPr>
            </a:lvl4pPr>
            <a:lvl5pPr>
              <a:buFontTx/>
              <a:buNone/>
              <a:defRPr sz="1765">
                <a:solidFill>
                  <a:schemeClr val="bg2"/>
                </a:solidFill>
              </a:defRPr>
            </a:lvl5pPr>
          </a:lstStyle>
          <a:p>
            <a:pPr lvl="0"/>
            <a:r>
              <a:rPr lang="en-US" dirty="0"/>
              <a:t>Click to edit Master text styles</a:t>
            </a:r>
          </a:p>
          <a:p>
            <a:pPr lvl="1"/>
            <a:r>
              <a:rPr lang="en-US" dirty="0"/>
              <a:t>Second level</a:t>
            </a:r>
          </a:p>
          <a:p>
            <a:pPr lvl="2"/>
            <a:r>
              <a:rPr lang="en-US" dirty="0"/>
              <a:t>Third level</a:t>
            </a:r>
          </a:p>
        </p:txBody>
      </p:sp>
      <p:sp>
        <p:nvSpPr>
          <p:cNvPr id="31" name="Line 10"/>
          <p:cNvSpPr>
            <a:spLocks noChangeShapeType="1"/>
          </p:cNvSpPr>
          <p:nvPr/>
        </p:nvSpPr>
        <p:spPr bwMode="auto">
          <a:xfrm>
            <a:off x="0" y="3497320"/>
            <a:ext cx="12192000" cy="1587"/>
          </a:xfrm>
          <a:prstGeom prst="line">
            <a:avLst/>
          </a:prstGeom>
          <a:noFill/>
          <a:ln w="50800">
            <a:solidFill>
              <a:schemeClr val="bg2"/>
            </a:solidFill>
            <a:round/>
            <a:headEnd/>
            <a:tailEnd/>
          </a:ln>
        </p:spPr>
        <p:txBody>
          <a:bodyPr lIns="89443" tIns="44724" rIns="89443" bIns="44724"/>
          <a:lstStyle/>
          <a:p>
            <a:endParaRPr lang="en-US" sz="1588"/>
          </a:p>
        </p:txBody>
      </p:sp>
      <p:sp>
        <p:nvSpPr>
          <p:cNvPr id="39" name="Line 3"/>
          <p:cNvSpPr>
            <a:spLocks noChangeShapeType="1"/>
          </p:cNvSpPr>
          <p:nvPr userDrawn="1"/>
        </p:nvSpPr>
        <p:spPr bwMode="auto">
          <a:xfrm>
            <a:off x="7510756" y="2083431"/>
            <a:ext cx="4681245" cy="0"/>
          </a:xfrm>
          <a:prstGeom prst="line">
            <a:avLst/>
          </a:prstGeom>
          <a:noFill/>
          <a:ln w="38100" cmpd="sng">
            <a:solidFill>
              <a:srgbClr val="FFFFFF"/>
            </a:solidFill>
            <a:round/>
            <a:headEnd/>
            <a:tailEnd/>
          </a:ln>
        </p:spPr>
        <p:txBody>
          <a:bodyPr lIns="89443" tIns="44724" rIns="89443" bIns="44724"/>
          <a:lstStyle/>
          <a:p>
            <a:endParaRPr lang="en-US" sz="1588"/>
          </a:p>
        </p:txBody>
      </p:sp>
      <p:sp>
        <p:nvSpPr>
          <p:cNvPr id="40" name="Line 4"/>
          <p:cNvSpPr>
            <a:spLocks noChangeShapeType="1"/>
          </p:cNvSpPr>
          <p:nvPr userDrawn="1"/>
        </p:nvSpPr>
        <p:spPr bwMode="auto">
          <a:xfrm rot="10800000" flipH="1">
            <a:off x="5349152" y="803275"/>
            <a:ext cx="0" cy="2669833"/>
          </a:xfrm>
          <a:prstGeom prst="line">
            <a:avLst/>
          </a:prstGeom>
          <a:noFill/>
          <a:ln w="38100" cmpd="sng">
            <a:solidFill>
              <a:srgbClr val="FFFFFF"/>
            </a:solidFill>
            <a:round/>
            <a:headEnd/>
            <a:tailEnd/>
          </a:ln>
        </p:spPr>
        <p:txBody>
          <a:bodyPr lIns="89443" tIns="44724" rIns="89443" bIns="44724"/>
          <a:lstStyle/>
          <a:p>
            <a:endParaRPr lang="en-US" sz="1588"/>
          </a:p>
        </p:txBody>
      </p:sp>
      <p:sp>
        <p:nvSpPr>
          <p:cNvPr id="42" name="Line 10"/>
          <p:cNvSpPr>
            <a:spLocks noChangeShapeType="1"/>
          </p:cNvSpPr>
          <p:nvPr userDrawn="1"/>
        </p:nvSpPr>
        <p:spPr bwMode="auto">
          <a:xfrm>
            <a:off x="0" y="3497320"/>
            <a:ext cx="12192000" cy="1587"/>
          </a:xfrm>
          <a:prstGeom prst="line">
            <a:avLst/>
          </a:prstGeom>
          <a:noFill/>
          <a:ln w="50800">
            <a:solidFill>
              <a:schemeClr val="bg2"/>
            </a:solidFill>
            <a:round/>
            <a:headEnd/>
            <a:tailEnd/>
          </a:ln>
        </p:spPr>
        <p:txBody>
          <a:bodyPr lIns="89443" tIns="44724" rIns="89443" bIns="44724"/>
          <a:lstStyle/>
          <a:p>
            <a:endParaRPr lang="en-US" sz="1588"/>
          </a:p>
        </p:txBody>
      </p:sp>
      <p:sp>
        <p:nvSpPr>
          <p:cNvPr id="48" name="Line 4"/>
          <p:cNvSpPr>
            <a:spLocks noChangeShapeType="1"/>
          </p:cNvSpPr>
          <p:nvPr userDrawn="1"/>
        </p:nvSpPr>
        <p:spPr bwMode="auto">
          <a:xfrm rot="10800000" flipH="1">
            <a:off x="7510755" y="803275"/>
            <a:ext cx="0" cy="2669833"/>
          </a:xfrm>
          <a:prstGeom prst="line">
            <a:avLst/>
          </a:prstGeom>
          <a:noFill/>
          <a:ln w="38100" cmpd="sng">
            <a:solidFill>
              <a:srgbClr val="FFFFFF"/>
            </a:solidFill>
            <a:round/>
            <a:headEnd/>
            <a:tailEnd/>
          </a:ln>
        </p:spPr>
        <p:txBody>
          <a:bodyPr lIns="89443" tIns="44724" rIns="89443" bIns="44724"/>
          <a:lstStyle/>
          <a:p>
            <a:endParaRPr lang="en-US" sz="1588"/>
          </a:p>
        </p:txBody>
      </p:sp>
      <p:sp>
        <p:nvSpPr>
          <p:cNvPr id="25" name="Slide Number Placeholder 5">
            <a:extLst>
              <a:ext uri="{FF2B5EF4-FFF2-40B4-BE49-F238E27FC236}">
                <a16:creationId xmlns:a16="http://schemas.microsoft.com/office/drawing/2014/main" id="{9378CE2D-B92F-5B44-9965-BE059C2CBA10}"/>
              </a:ext>
            </a:extLst>
          </p:cNvPr>
          <p:cNvSpPr>
            <a:spLocks noGrp="1"/>
          </p:cNvSpPr>
          <p:nvPr>
            <p:ph type="sldNum" sz="quarter" idx="4"/>
          </p:nvPr>
        </p:nvSpPr>
        <p:spPr>
          <a:xfrm>
            <a:off x="9347200" y="6492875"/>
            <a:ext cx="2844800" cy="365125"/>
          </a:xfrm>
          <a:prstGeom prst="rect">
            <a:avLst/>
          </a:prstGeom>
        </p:spPr>
        <p:txBody>
          <a:bodyPr vert="horz" lIns="101369" tIns="50687" rIns="101369" bIns="50687" rtlCol="0" anchor="ctr"/>
          <a:lstStyle>
            <a:lvl1pPr algn="r">
              <a:defRPr sz="1800">
                <a:solidFill>
                  <a:srgbClr val="1B1A97"/>
                </a:solidFill>
              </a:defRPr>
            </a:lvl1pPr>
          </a:lstStyle>
          <a:p>
            <a:fld id="{AC772D7E-03FB-4095-8969-6E29B316B4FF}" type="slidenum">
              <a:rPr lang="en-US" smtClean="0"/>
              <a:pPr/>
              <a:t>‹#›</a:t>
            </a:fld>
            <a:endParaRPr lang="en-US" dirty="0"/>
          </a:p>
        </p:txBody>
      </p:sp>
      <p:pic>
        <p:nvPicPr>
          <p:cNvPr id="24" name="Picture 23">
            <a:extLst>
              <a:ext uri="{FF2B5EF4-FFF2-40B4-BE49-F238E27FC236}">
                <a16:creationId xmlns:a16="http://schemas.microsoft.com/office/drawing/2014/main" id="{19332E8E-95CC-E54F-BA94-DF2DE4B24A40}"/>
              </a:ext>
            </a:extLst>
          </p:cNvPr>
          <p:cNvPicPr>
            <a:picLocks noChangeAspect="1"/>
          </p:cNvPicPr>
          <p:nvPr userDrawn="1"/>
        </p:nvPicPr>
        <p:blipFill rotWithShape="1">
          <a:blip r:embed="rId13" cstate="email">
            <a:extLst>
              <a:ext uri="{28A0092B-C50C-407E-A947-70E740481C1C}">
                <a14:useLocalDpi xmlns:a14="http://schemas.microsoft.com/office/drawing/2010/main"/>
              </a:ext>
            </a:extLst>
          </a:blip>
          <a:srcRect/>
          <a:stretch/>
        </p:blipFill>
        <p:spPr>
          <a:xfrm>
            <a:off x="0" y="810607"/>
            <a:ext cx="3823617" cy="1488666"/>
          </a:xfrm>
          <a:prstGeom prst="rect">
            <a:avLst/>
          </a:prstGeom>
        </p:spPr>
      </p:pic>
      <p:pic>
        <p:nvPicPr>
          <p:cNvPr id="27" name="Picture 26" descr="ddi-door-2.jpg">
            <a:extLst>
              <a:ext uri="{FF2B5EF4-FFF2-40B4-BE49-F238E27FC236}">
                <a16:creationId xmlns:a16="http://schemas.microsoft.com/office/drawing/2014/main" id="{B30731CC-B606-0D49-95AB-34AF055A181C}"/>
              </a:ext>
            </a:extLst>
          </p:cNvPr>
          <p:cNvPicPr>
            <a:picLocks noChangeAspect="1"/>
          </p:cNvPicPr>
          <p:nvPr userDrawn="1"/>
        </p:nvPicPr>
        <p:blipFill rotWithShape="1">
          <a:blip r:embed="rId14" cstate="email">
            <a:extLst>
              <a:ext uri="{28A0092B-C50C-407E-A947-70E740481C1C}">
                <a14:useLocalDpi xmlns:a14="http://schemas.microsoft.com/office/drawing/2010/main"/>
              </a:ext>
            </a:extLst>
          </a:blip>
          <a:srcRect/>
          <a:stretch/>
        </p:blipFill>
        <p:spPr>
          <a:xfrm>
            <a:off x="8771786" y="792494"/>
            <a:ext cx="3420214" cy="2666059"/>
          </a:xfrm>
          <a:prstGeom prst="rect">
            <a:avLst/>
          </a:prstGeom>
        </p:spPr>
      </p:pic>
      <p:pic>
        <p:nvPicPr>
          <p:cNvPr id="34" name="Picture 33">
            <a:extLst>
              <a:ext uri="{FF2B5EF4-FFF2-40B4-BE49-F238E27FC236}">
                <a16:creationId xmlns:a16="http://schemas.microsoft.com/office/drawing/2014/main" id="{F3C255C1-D807-7242-896E-EE4D110B6673}"/>
              </a:ext>
            </a:extLst>
          </p:cNvPr>
          <p:cNvPicPr>
            <a:picLocks noChangeAspect="1"/>
          </p:cNvPicPr>
          <p:nvPr userDrawn="1"/>
        </p:nvPicPr>
        <p:blipFill rotWithShape="1">
          <a:blip r:embed="rId15" cstate="email">
            <a:extLst>
              <a:ext uri="{28A0092B-C50C-407E-A947-70E740481C1C}">
                <a14:useLocalDpi xmlns:a14="http://schemas.microsoft.com/office/drawing/2010/main"/>
              </a:ext>
            </a:extLst>
          </a:blip>
          <a:srcRect/>
          <a:stretch/>
        </p:blipFill>
        <p:spPr>
          <a:xfrm>
            <a:off x="5088956" y="811184"/>
            <a:ext cx="1812814" cy="1156877"/>
          </a:xfrm>
          <a:prstGeom prst="rect">
            <a:avLst/>
          </a:prstGeom>
        </p:spPr>
      </p:pic>
      <p:pic>
        <p:nvPicPr>
          <p:cNvPr id="36" name="Graphic 31" descr="Lock">
            <a:extLst>
              <a:ext uri="{FF2B5EF4-FFF2-40B4-BE49-F238E27FC236}">
                <a16:creationId xmlns:a16="http://schemas.microsoft.com/office/drawing/2014/main" id="{11422030-7431-6B47-995C-70AC10AE339C}"/>
              </a:ext>
            </a:extLst>
          </p:cNvPr>
          <p:cNvPicPr>
            <a:picLocks noChangeAspect="1"/>
          </p:cNvPicPr>
          <p:nvPr userDrawn="1"/>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51213" y="813484"/>
            <a:ext cx="914400" cy="914400"/>
          </a:xfrm>
          <a:prstGeom prst="rect">
            <a:avLst/>
          </a:prstGeom>
        </p:spPr>
      </p:pic>
      <p:pic>
        <p:nvPicPr>
          <p:cNvPr id="26" name="Picture 25">
            <a:extLst>
              <a:ext uri="{FF2B5EF4-FFF2-40B4-BE49-F238E27FC236}">
                <a16:creationId xmlns:a16="http://schemas.microsoft.com/office/drawing/2014/main" id="{FC861851-D911-DF4A-85BC-5B8CF2E4AC74}"/>
              </a:ext>
            </a:extLst>
          </p:cNvPr>
          <p:cNvPicPr>
            <a:picLocks noChangeAspect="1"/>
          </p:cNvPicPr>
          <p:nvPr userDrawn="1"/>
        </p:nvPicPr>
        <p:blipFill rotWithShape="1">
          <a:blip r:embed="rId18" cstate="email">
            <a:extLst>
              <a:ext uri="{28A0092B-C50C-407E-A947-70E740481C1C}">
                <a14:useLocalDpi xmlns:a14="http://schemas.microsoft.com/office/drawing/2010/main"/>
              </a:ext>
            </a:extLst>
          </a:blip>
          <a:srcRect/>
          <a:stretch/>
        </p:blipFill>
        <p:spPr>
          <a:xfrm>
            <a:off x="5089689" y="1958947"/>
            <a:ext cx="3688505" cy="1494324"/>
          </a:xfrm>
          <a:prstGeom prst="rect">
            <a:avLst/>
          </a:prstGeom>
        </p:spPr>
      </p:pic>
      <p:pic>
        <p:nvPicPr>
          <p:cNvPr id="3" name="Picture 2"/>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810000" y="814198"/>
            <a:ext cx="1280834" cy="2640202"/>
          </a:xfrm>
          <a:prstGeom prst="rect">
            <a:avLst/>
          </a:prstGeom>
        </p:spPr>
      </p:pic>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a:off x="6905590" y="911975"/>
            <a:ext cx="1862996" cy="921977"/>
          </a:xfrm>
          <a:prstGeom prst="rect">
            <a:avLst/>
          </a:prstGeom>
        </p:spPr>
      </p:pic>
      <p:pic>
        <p:nvPicPr>
          <p:cNvPr id="7" name="Picture 6">
            <a:extLst>
              <a:ext uri="{FF2B5EF4-FFF2-40B4-BE49-F238E27FC236}">
                <a16:creationId xmlns:a16="http://schemas.microsoft.com/office/drawing/2014/main" id="{66246F0E-20AC-4523-A395-60248033C5C4}"/>
              </a:ext>
            </a:extLst>
          </p:cNvPr>
          <p:cNvPicPr>
            <a:picLocks noChangeAspect="1"/>
          </p:cNvPicPr>
          <p:nvPr userDrawn="1"/>
        </p:nvPicPr>
        <p:blipFill rotWithShape="1">
          <a:blip r:embed="rId21">
            <a:extLst>
              <a:ext uri="{28A0092B-C50C-407E-A947-70E740481C1C}">
                <a14:useLocalDpi xmlns:a14="http://schemas.microsoft.com/office/drawing/2010/main" val="0"/>
              </a:ext>
            </a:extLst>
          </a:blip>
          <a:srcRect l="3329" t="21169" r="3385" b="16767"/>
          <a:stretch/>
        </p:blipFill>
        <p:spPr>
          <a:xfrm>
            <a:off x="192024" y="91440"/>
            <a:ext cx="5348372" cy="612913"/>
          </a:xfrm>
          <a:prstGeom prst="rect">
            <a:avLst/>
          </a:prstGeom>
        </p:spPr>
      </p:pic>
    </p:spTree>
    <p:extLst>
      <p:ext uri="{BB962C8B-B14F-4D97-AF65-F5344CB8AC3E}">
        <p14:creationId xmlns:p14="http://schemas.microsoft.com/office/powerpoint/2010/main" val="10358720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49C9-35B3-4168-8B3E-228784F1F74C}"/>
              </a:ext>
            </a:extLst>
          </p:cNvPr>
          <p:cNvSpPr>
            <a:spLocks noGrp="1"/>
          </p:cNvSpPr>
          <p:nvPr>
            <p:ph type="title"/>
          </p:nvPr>
        </p:nvSpPr>
        <p:spPr>
          <a:xfrm>
            <a:off x="532010" y="52651"/>
            <a:ext cx="10515600" cy="68103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2AA9BC9-B5AB-47FC-A368-1DF3C06E3CBA}"/>
              </a:ext>
            </a:extLst>
          </p:cNvPr>
          <p:cNvSpPr>
            <a:spLocks noGrp="1"/>
          </p:cNvSpPr>
          <p:nvPr>
            <p:ph idx="1"/>
          </p:nvPr>
        </p:nvSpPr>
        <p:spPr>
          <a:xfrm>
            <a:off x="605442" y="1102418"/>
            <a:ext cx="10515600" cy="4351338"/>
          </a:xfrm>
        </p:spPr>
        <p:txBody>
          <a:bodyPr/>
          <a:lstStyle>
            <a:lvl1pPr>
              <a:lnSpc>
                <a:spcPct val="100000"/>
              </a:lnSpc>
              <a:spcBef>
                <a:spcPts val="300"/>
              </a:spcBef>
              <a:spcAft>
                <a:spcPts val="300"/>
              </a:spcAft>
              <a:defRPr/>
            </a:lvl1pPr>
            <a:lvl2pPr>
              <a:lnSpc>
                <a:spcPct val="100000"/>
              </a:lnSpc>
              <a:spcBef>
                <a:spcPts val="300"/>
              </a:spcBef>
              <a:spcAft>
                <a:spcPts val="300"/>
              </a:spcAft>
              <a:defRPr/>
            </a:lvl2pPr>
            <a:lvl3pPr>
              <a:lnSpc>
                <a:spcPct val="100000"/>
              </a:lnSpc>
              <a:spcBef>
                <a:spcPts val="300"/>
              </a:spcBef>
              <a:spcAft>
                <a:spcPts val="300"/>
              </a:spcAft>
              <a:defRPr/>
            </a:lvl3pPr>
            <a:lvl4pPr>
              <a:lnSpc>
                <a:spcPct val="100000"/>
              </a:lnSpc>
              <a:spcBef>
                <a:spcPts val="300"/>
              </a:spcBef>
              <a:spcAft>
                <a:spcPts val="300"/>
              </a:spcAft>
              <a:defRPr/>
            </a:lvl4pPr>
            <a:lvl5pPr>
              <a:lnSpc>
                <a:spcPct val="100000"/>
              </a:lnSpc>
              <a:spcBef>
                <a:spcPts val="300"/>
              </a:spcBef>
              <a:spcAft>
                <a:spcPts val="3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4EA0A95-837B-4439-A1D1-DEE86BBF9DBF}"/>
              </a:ext>
            </a:extLst>
          </p:cNvPr>
          <p:cNvSpPr>
            <a:spLocks noGrp="1"/>
          </p:cNvSpPr>
          <p:nvPr>
            <p:ph type="ftr" sz="quarter" idx="11"/>
          </p:nvPr>
        </p:nvSpPr>
        <p:spPr>
          <a:xfrm>
            <a:off x="4177788" y="6492875"/>
            <a:ext cx="4114800" cy="365125"/>
          </a:xfrm>
        </p:spPr>
        <p:txBody>
          <a:bodyPr/>
          <a:lstStyle>
            <a:lvl1pPr>
              <a:defRPr sz="2000">
                <a:solidFill>
                  <a:srgbClr val="FFFFFF"/>
                </a:solidFill>
              </a:defRPr>
            </a:lvl1pPr>
          </a:lstStyle>
          <a:p>
            <a:r>
              <a:rPr lang="en-US" dirty="0"/>
              <a:t>Footer</a:t>
            </a:r>
          </a:p>
        </p:txBody>
      </p:sp>
      <p:sp>
        <p:nvSpPr>
          <p:cNvPr id="6" name="Slide Number Placeholder 5">
            <a:extLst>
              <a:ext uri="{FF2B5EF4-FFF2-40B4-BE49-F238E27FC236}">
                <a16:creationId xmlns:a16="http://schemas.microsoft.com/office/drawing/2014/main" id="{29D4CDCA-F45B-4BEB-A316-D9115126DC9C}"/>
              </a:ext>
            </a:extLst>
          </p:cNvPr>
          <p:cNvSpPr>
            <a:spLocks noGrp="1"/>
          </p:cNvSpPr>
          <p:nvPr>
            <p:ph type="sldNum" sz="quarter" idx="12"/>
          </p:nvPr>
        </p:nvSpPr>
        <p:spPr>
          <a:xfrm>
            <a:off x="9448800" y="6492875"/>
            <a:ext cx="2743200" cy="365125"/>
          </a:xfrm>
          <a:prstGeom prst="rect">
            <a:avLst/>
          </a:prstGeom>
        </p:spPr>
        <p:txBody>
          <a:bodyPr/>
          <a:lstStyle/>
          <a:p>
            <a:fld id="{E49D12B5-1F4B-40CE-A449-61311DB644E4}" type="slidenum">
              <a:rPr lang="en-US" smtClean="0"/>
              <a:t>‹#›</a:t>
            </a:fld>
            <a:endParaRPr lang="en-US"/>
          </a:p>
        </p:txBody>
      </p:sp>
    </p:spTree>
    <p:extLst>
      <p:ext uri="{BB962C8B-B14F-4D97-AF65-F5344CB8AC3E}">
        <p14:creationId xmlns:p14="http://schemas.microsoft.com/office/powerpoint/2010/main" val="284663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CA316-5D55-4E67-94FB-68EB3FD434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15408-99E3-4F1D-AA10-94E8549953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30A39CC5-E627-4EAE-977C-3AA7B5B7A01A}"/>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40DF148-E9F6-4998-B55D-17984F963C5C}"/>
              </a:ext>
            </a:extLst>
          </p:cNvPr>
          <p:cNvSpPr>
            <a:spLocks noGrp="1"/>
          </p:cNvSpPr>
          <p:nvPr>
            <p:ph type="ftr" sz="quarter" idx="11"/>
          </p:nvPr>
        </p:nvSpPr>
        <p:spPr/>
        <p:txBody>
          <a:bodyPr/>
          <a:lstStyle/>
          <a:p>
            <a:r>
              <a:rPr lang="en-US"/>
              <a:t>Footer</a:t>
            </a:r>
          </a:p>
        </p:txBody>
      </p:sp>
      <p:sp>
        <p:nvSpPr>
          <p:cNvPr id="7" name="Slide Number Placeholder 5">
            <a:extLst>
              <a:ext uri="{FF2B5EF4-FFF2-40B4-BE49-F238E27FC236}">
                <a16:creationId xmlns:a16="http://schemas.microsoft.com/office/drawing/2014/main" id="{8302B118-B72E-D4A5-06B9-00F6668D3A83}"/>
              </a:ext>
            </a:extLst>
          </p:cNvPr>
          <p:cNvSpPr txBox="1">
            <a:spLocks/>
          </p:cNvSpPr>
          <p:nvPr userDrawn="1"/>
        </p:nvSpPr>
        <p:spPr>
          <a:xfrm>
            <a:off x="9448800" y="6492875"/>
            <a:ext cx="2743200" cy="365125"/>
          </a:xfrm>
          <a:prstGeom prst="rect">
            <a:avLst/>
          </a:prstGeom>
        </p:spPr>
        <p:txBody>
          <a:bodyP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D12B5-1F4B-40CE-A449-61311DB644E4}" type="slidenum">
              <a:rPr lang="en-US" smtClean="0"/>
              <a:pPr/>
              <a:t>‹#›</a:t>
            </a:fld>
            <a:endParaRPr lang="en-US"/>
          </a:p>
        </p:txBody>
      </p:sp>
    </p:spTree>
    <p:extLst>
      <p:ext uri="{BB962C8B-B14F-4D97-AF65-F5344CB8AC3E}">
        <p14:creationId xmlns:p14="http://schemas.microsoft.com/office/powerpoint/2010/main" val="2285004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5331A-504B-4B73-AADF-7C5C6E10FE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8082E5-622D-43CC-BB8F-16B28FCCE5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19336C-FEAF-401C-932A-2B46856A27A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6FE413-7113-4A76-9D43-589BB027D0E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6C35802-592D-4D62-81C4-55814B803755}"/>
              </a:ext>
            </a:extLst>
          </p:cNvPr>
          <p:cNvSpPr>
            <a:spLocks noGrp="1"/>
          </p:cNvSpPr>
          <p:nvPr>
            <p:ph type="ftr" sz="quarter" idx="11"/>
          </p:nvPr>
        </p:nvSpPr>
        <p:spPr/>
        <p:txBody>
          <a:bodyPr/>
          <a:lstStyle/>
          <a:p>
            <a:r>
              <a:rPr lang="en-US"/>
              <a:t>Footer</a:t>
            </a:r>
          </a:p>
        </p:txBody>
      </p:sp>
      <p:sp>
        <p:nvSpPr>
          <p:cNvPr id="8" name="Slide Number Placeholder 5">
            <a:extLst>
              <a:ext uri="{FF2B5EF4-FFF2-40B4-BE49-F238E27FC236}">
                <a16:creationId xmlns:a16="http://schemas.microsoft.com/office/drawing/2014/main" id="{0F2BE26A-B096-73BB-7629-2F7B33B23C6C}"/>
              </a:ext>
            </a:extLst>
          </p:cNvPr>
          <p:cNvSpPr txBox="1">
            <a:spLocks/>
          </p:cNvSpPr>
          <p:nvPr userDrawn="1"/>
        </p:nvSpPr>
        <p:spPr>
          <a:xfrm>
            <a:off x="9448800" y="6492875"/>
            <a:ext cx="2743200" cy="365125"/>
          </a:xfrm>
          <a:prstGeom prst="rect">
            <a:avLst/>
          </a:prstGeom>
        </p:spPr>
        <p:txBody>
          <a:bodyPr/>
          <a:lstStyle>
            <a:defPPr>
              <a:defRPr lang="en-US"/>
            </a:defPPr>
            <a:lvl1pPr marL="0" algn="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9D12B5-1F4B-40CE-A449-61311DB644E4}" type="slidenum">
              <a:rPr lang="en-US" smtClean="0"/>
              <a:pPr/>
              <a:t>‹#›</a:t>
            </a:fld>
            <a:endParaRPr lang="en-US"/>
          </a:p>
        </p:txBody>
      </p:sp>
    </p:spTree>
    <p:extLst>
      <p:ext uri="{BB962C8B-B14F-4D97-AF65-F5344CB8AC3E}">
        <p14:creationId xmlns:p14="http://schemas.microsoft.com/office/powerpoint/2010/main" val="3910484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E5621-1526-473E-AB73-87DE0D1974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623BB8-0F94-46A6-8CA8-A44EB467EB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2E8B7CF-4EBF-41A7-8648-0E4A3165AC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61D4B3-486A-4099-99AF-6542177B9A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32165E-973C-4111-A74C-99E8917FC09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2B16D12C-3CCB-4172-BF82-2F8DEC4B25C7}"/>
              </a:ext>
            </a:extLst>
          </p:cNvPr>
          <p:cNvSpPr>
            <a:spLocks noGrp="1"/>
          </p:cNvSpPr>
          <p:nvPr>
            <p:ph type="sldNum" sz="quarter" idx="12"/>
          </p:nvPr>
        </p:nvSpPr>
        <p:spPr>
          <a:xfrm>
            <a:off x="9448800" y="6492875"/>
            <a:ext cx="2743200" cy="365125"/>
          </a:xfrm>
          <a:prstGeom prst="rect">
            <a:avLst/>
          </a:prstGeom>
        </p:spPr>
        <p:txBody>
          <a:bodyPr/>
          <a:lstStyle/>
          <a:p>
            <a:fld id="{E49D12B5-1F4B-40CE-A449-61311DB644E4}" type="slidenum">
              <a:rPr lang="en-US" smtClean="0"/>
              <a:t>‹#›</a:t>
            </a:fld>
            <a:endParaRPr lang="en-US"/>
          </a:p>
        </p:txBody>
      </p:sp>
    </p:spTree>
    <p:extLst>
      <p:ext uri="{BB962C8B-B14F-4D97-AF65-F5344CB8AC3E}">
        <p14:creationId xmlns:p14="http://schemas.microsoft.com/office/powerpoint/2010/main" val="3995392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EE6F1-7DCC-463E-AE8A-6332E1952F5B}"/>
              </a:ext>
            </a:extLst>
          </p:cNvPr>
          <p:cNvSpPr>
            <a:spLocks noGrp="1"/>
          </p:cNvSpPr>
          <p:nvPr>
            <p:ph type="title"/>
          </p:nvPr>
        </p:nvSpPr>
        <p:spPr>
          <a:xfrm>
            <a:off x="522317" y="24305"/>
            <a:ext cx="10515600" cy="732154"/>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FDF15278-3711-467B-9ECF-DAD7BB4D8EF1}"/>
              </a:ext>
            </a:extLst>
          </p:cNvPr>
          <p:cNvSpPr>
            <a:spLocks noGrp="1"/>
          </p:cNvSpPr>
          <p:nvPr>
            <p:ph type="sldNum" sz="quarter" idx="12"/>
          </p:nvPr>
        </p:nvSpPr>
        <p:spPr>
          <a:xfrm>
            <a:off x="9448800" y="6492875"/>
            <a:ext cx="2743200" cy="365125"/>
          </a:xfrm>
          <a:prstGeom prst="rect">
            <a:avLst/>
          </a:prstGeom>
        </p:spPr>
        <p:txBody>
          <a:bodyPr/>
          <a:lstStyle/>
          <a:p>
            <a:fld id="{E49D12B5-1F4B-40CE-A449-61311DB644E4}" type="slidenum">
              <a:rPr lang="en-US" smtClean="0"/>
              <a:t>‹#›</a:t>
            </a:fld>
            <a:endParaRPr lang="en-US"/>
          </a:p>
        </p:txBody>
      </p:sp>
    </p:spTree>
    <p:extLst>
      <p:ext uri="{BB962C8B-B14F-4D97-AF65-F5344CB8AC3E}">
        <p14:creationId xmlns:p14="http://schemas.microsoft.com/office/powerpoint/2010/main" val="269913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159BF-80C3-4ABF-8F0D-020280C0C7D6}"/>
              </a:ext>
            </a:extLst>
          </p:cNvPr>
          <p:cNvSpPr>
            <a:spLocks noGrp="1"/>
          </p:cNvSpPr>
          <p:nvPr>
            <p:ph type="sldNum" sz="quarter" idx="12"/>
          </p:nvPr>
        </p:nvSpPr>
        <p:spPr>
          <a:xfrm>
            <a:off x="9448800" y="6492875"/>
            <a:ext cx="2743200" cy="365125"/>
          </a:xfrm>
          <a:prstGeom prst="rect">
            <a:avLst/>
          </a:prstGeom>
        </p:spPr>
        <p:txBody>
          <a:bodyPr/>
          <a:lstStyle/>
          <a:p>
            <a:fld id="{E49D12B5-1F4B-40CE-A449-61311DB644E4}" type="slidenum">
              <a:rPr lang="en-US" smtClean="0"/>
              <a:t>‹#›</a:t>
            </a:fld>
            <a:endParaRPr lang="en-US"/>
          </a:p>
        </p:txBody>
      </p:sp>
    </p:spTree>
    <p:extLst>
      <p:ext uri="{BB962C8B-B14F-4D97-AF65-F5344CB8AC3E}">
        <p14:creationId xmlns:p14="http://schemas.microsoft.com/office/powerpoint/2010/main" val="2975500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3D32-230E-4037-9FC4-E7455C7E8079}"/>
              </a:ext>
            </a:extLst>
          </p:cNvPr>
          <p:cNvSpPr>
            <a:spLocks noGrp="1"/>
          </p:cNvSpPr>
          <p:nvPr>
            <p:ph type="title"/>
          </p:nvPr>
        </p:nvSpPr>
        <p:spPr>
          <a:xfrm>
            <a:off x="825191" y="136017"/>
            <a:ext cx="10545737" cy="535549"/>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D6A0F7-23A2-470F-9689-400E0745001D}"/>
              </a:ext>
            </a:extLst>
          </p:cNvPr>
          <p:cNvSpPr>
            <a:spLocks noGrp="1"/>
          </p:cNvSpPr>
          <p:nvPr>
            <p:ph idx="1"/>
          </p:nvPr>
        </p:nvSpPr>
        <p:spPr>
          <a:xfrm>
            <a:off x="5183188" y="987425"/>
            <a:ext cx="6172200" cy="4873625"/>
          </a:xfrm>
        </p:spPr>
        <p:txBody>
          <a:bodyPr/>
          <a:lstStyle>
            <a:lvl1pPr>
              <a:lnSpc>
                <a:spcPct val="100000"/>
              </a:lnSpc>
              <a:spcBef>
                <a:spcPts val="300"/>
              </a:spcBef>
              <a:spcAft>
                <a:spcPts val="300"/>
              </a:spcAft>
              <a:defRPr sz="3200"/>
            </a:lvl1pPr>
            <a:lvl2pPr>
              <a:lnSpc>
                <a:spcPct val="100000"/>
              </a:lnSpc>
              <a:spcBef>
                <a:spcPts val="300"/>
              </a:spcBef>
              <a:spcAft>
                <a:spcPts val="300"/>
              </a:spcAft>
              <a:defRPr sz="2800"/>
            </a:lvl2pPr>
            <a:lvl3pPr>
              <a:lnSpc>
                <a:spcPct val="100000"/>
              </a:lnSpc>
              <a:spcBef>
                <a:spcPts val="300"/>
              </a:spcBef>
              <a:spcAft>
                <a:spcPts val="300"/>
              </a:spcAft>
              <a:defRPr sz="2400"/>
            </a:lvl3pPr>
            <a:lvl4pPr>
              <a:lnSpc>
                <a:spcPct val="100000"/>
              </a:lnSpc>
              <a:spcBef>
                <a:spcPts val="300"/>
              </a:spcBef>
              <a:spcAft>
                <a:spcPts val="300"/>
              </a:spcAft>
              <a:defRPr sz="2000"/>
            </a:lvl4pPr>
            <a:lvl5pPr>
              <a:lnSpc>
                <a:spcPct val="100000"/>
              </a:lnSpc>
              <a:spcBef>
                <a:spcPts val="300"/>
              </a:spcBef>
              <a:spcAft>
                <a:spcPts val="300"/>
              </a:spcAft>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1BB18-0D78-436A-8FED-7C9C81A251E9}"/>
              </a:ext>
            </a:extLst>
          </p:cNvPr>
          <p:cNvSpPr>
            <a:spLocks noGrp="1"/>
          </p:cNvSpPr>
          <p:nvPr>
            <p:ph type="body" sz="half" idx="2"/>
          </p:nvPr>
        </p:nvSpPr>
        <p:spPr>
          <a:xfrm>
            <a:off x="839788" y="992749"/>
            <a:ext cx="3932237" cy="48762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4CE0E7D7-EACC-45CC-82FC-5B81CE5F41A3}"/>
              </a:ext>
            </a:extLst>
          </p:cNvPr>
          <p:cNvSpPr>
            <a:spLocks noGrp="1"/>
          </p:cNvSpPr>
          <p:nvPr>
            <p:ph type="sldNum" sz="quarter" idx="12"/>
          </p:nvPr>
        </p:nvSpPr>
        <p:spPr>
          <a:xfrm>
            <a:off x="9448800" y="6492875"/>
            <a:ext cx="2743200" cy="365125"/>
          </a:xfrm>
          <a:prstGeom prst="rect">
            <a:avLst/>
          </a:prstGeom>
        </p:spPr>
        <p:txBody>
          <a:bodyPr/>
          <a:lstStyle/>
          <a:p>
            <a:fld id="{E49D12B5-1F4B-40CE-A449-61311DB644E4}" type="slidenum">
              <a:rPr lang="en-US" smtClean="0"/>
              <a:t>‹#›</a:t>
            </a:fld>
            <a:endParaRPr lang="en-US"/>
          </a:p>
        </p:txBody>
      </p:sp>
    </p:spTree>
    <p:extLst>
      <p:ext uri="{BB962C8B-B14F-4D97-AF65-F5344CB8AC3E}">
        <p14:creationId xmlns:p14="http://schemas.microsoft.com/office/powerpoint/2010/main" val="3970976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4412A-9929-4D5D-82D0-BFE0FF0B292C}"/>
              </a:ext>
            </a:extLst>
          </p:cNvPr>
          <p:cNvSpPr>
            <a:spLocks noGrp="1"/>
          </p:cNvSpPr>
          <p:nvPr>
            <p:ph type="title"/>
          </p:nvPr>
        </p:nvSpPr>
        <p:spPr>
          <a:xfrm>
            <a:off x="839788" y="992748"/>
            <a:ext cx="3932237" cy="1064651"/>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FDA6EF-709C-402E-A1C4-307DA83649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985B80-9F73-4114-BC94-3235B9F7F8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F0FB8EA-902F-4969-AF22-A429FC8508B9}"/>
              </a:ext>
            </a:extLst>
          </p:cNvPr>
          <p:cNvSpPr>
            <a:spLocks noGrp="1"/>
          </p:cNvSpPr>
          <p:nvPr>
            <p:ph type="sldNum" sz="quarter" idx="12"/>
          </p:nvPr>
        </p:nvSpPr>
        <p:spPr>
          <a:xfrm>
            <a:off x="9448800" y="6492875"/>
            <a:ext cx="2743200" cy="365125"/>
          </a:xfrm>
          <a:prstGeom prst="rect">
            <a:avLst/>
          </a:prstGeom>
        </p:spPr>
        <p:txBody>
          <a:bodyPr/>
          <a:lstStyle/>
          <a:p>
            <a:fld id="{E49D12B5-1F4B-40CE-A449-61311DB644E4}" type="slidenum">
              <a:rPr lang="en-US" smtClean="0"/>
              <a:t>‹#›</a:t>
            </a:fld>
            <a:endParaRPr lang="en-US"/>
          </a:p>
        </p:txBody>
      </p:sp>
    </p:spTree>
    <p:extLst>
      <p:ext uri="{BB962C8B-B14F-4D97-AF65-F5344CB8AC3E}">
        <p14:creationId xmlns:p14="http://schemas.microsoft.com/office/powerpoint/2010/main" val="559687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7EA5E0C-A51E-4CBD-8793-0422451613D4}"/>
              </a:ext>
            </a:extLst>
          </p:cNvPr>
          <p:cNvSpPr/>
          <p:nvPr userDrawn="1"/>
        </p:nvSpPr>
        <p:spPr>
          <a:xfrm>
            <a:off x="0" y="6309341"/>
            <a:ext cx="12188952" cy="545304"/>
          </a:xfrm>
          <a:prstGeom prst="rect">
            <a:avLst/>
          </a:prstGeom>
          <a:solidFill>
            <a:srgbClr val="354CA1"/>
          </a:solidFill>
          <a:ln>
            <a:solidFill>
              <a:srgbClr val="354C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E2DC9B55-CFA3-4262-A2B1-66B7E513F8F6}"/>
              </a:ext>
            </a:extLst>
          </p:cNvPr>
          <p:cNvSpPr>
            <a:spLocks noGrp="1"/>
          </p:cNvSpPr>
          <p:nvPr>
            <p:ph type="title"/>
          </p:nvPr>
        </p:nvSpPr>
        <p:spPr>
          <a:xfrm>
            <a:off x="278376" y="1"/>
            <a:ext cx="11726590" cy="66101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A60AAE4-C27E-48D8-8D7E-89646AB3BEF8}"/>
              </a:ext>
            </a:extLst>
          </p:cNvPr>
          <p:cNvSpPr>
            <a:spLocks noGrp="1"/>
          </p:cNvSpPr>
          <p:nvPr>
            <p:ph type="body" idx="1"/>
          </p:nvPr>
        </p:nvSpPr>
        <p:spPr>
          <a:xfrm>
            <a:off x="260978" y="887148"/>
            <a:ext cx="11743988" cy="528981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FF6BB98-1A85-422A-980C-802084D6D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Footer</a:t>
            </a:r>
          </a:p>
        </p:txBody>
      </p:sp>
      <p:sp>
        <p:nvSpPr>
          <p:cNvPr id="8" name="Line 2">
            <a:extLst>
              <a:ext uri="{FF2B5EF4-FFF2-40B4-BE49-F238E27FC236}">
                <a16:creationId xmlns:a16="http://schemas.microsoft.com/office/drawing/2014/main" id="{1F217A42-7A2C-43EE-B225-523E5E4E8D6F}"/>
              </a:ext>
            </a:extLst>
          </p:cNvPr>
          <p:cNvSpPr>
            <a:spLocks noChangeShapeType="1"/>
          </p:cNvSpPr>
          <p:nvPr userDrawn="1"/>
        </p:nvSpPr>
        <p:spPr bwMode="auto">
          <a:xfrm>
            <a:off x="0" y="6276629"/>
            <a:ext cx="12198096" cy="1800"/>
          </a:xfrm>
          <a:prstGeom prst="line">
            <a:avLst/>
          </a:prstGeom>
          <a:noFill/>
          <a:ln w="50800">
            <a:solidFill>
              <a:schemeClr val="bg2"/>
            </a:solidFill>
            <a:round/>
            <a:headEnd/>
            <a:tailEnd/>
          </a:ln>
        </p:spPr>
        <p:txBody>
          <a:bodyPr lIns="101369" tIns="50687" rIns="101369" bIns="50687"/>
          <a:lstStyle/>
          <a:p>
            <a:endParaRPr lang="en-US"/>
          </a:p>
        </p:txBody>
      </p:sp>
      <p:sp>
        <p:nvSpPr>
          <p:cNvPr id="13" name="Line 5">
            <a:extLst>
              <a:ext uri="{FF2B5EF4-FFF2-40B4-BE49-F238E27FC236}">
                <a16:creationId xmlns:a16="http://schemas.microsoft.com/office/drawing/2014/main" id="{5E5F02CF-542B-4D8F-9EEB-A8B9CF7C68EE}"/>
              </a:ext>
            </a:extLst>
          </p:cNvPr>
          <p:cNvSpPr>
            <a:spLocks noChangeShapeType="1"/>
          </p:cNvSpPr>
          <p:nvPr userDrawn="1"/>
        </p:nvSpPr>
        <p:spPr bwMode="auto">
          <a:xfrm>
            <a:off x="2368" y="754769"/>
            <a:ext cx="12189631" cy="0"/>
          </a:xfrm>
          <a:prstGeom prst="line">
            <a:avLst/>
          </a:prstGeom>
          <a:noFill/>
          <a:ln w="63500">
            <a:solidFill>
              <a:schemeClr val="bg2"/>
            </a:solidFill>
            <a:round/>
            <a:headEnd/>
            <a:tailEnd/>
          </a:ln>
        </p:spPr>
        <p:txBody>
          <a:bodyPr lIns="101369" tIns="50687" rIns="101369" bIns="50687"/>
          <a:lstStyle/>
          <a:p>
            <a:endParaRPr lang="en-US"/>
          </a:p>
        </p:txBody>
      </p:sp>
      <p:sp>
        <p:nvSpPr>
          <p:cNvPr id="15" name="Slide Number Placeholder 5">
            <a:extLst>
              <a:ext uri="{FF2B5EF4-FFF2-40B4-BE49-F238E27FC236}">
                <a16:creationId xmlns:a16="http://schemas.microsoft.com/office/drawing/2014/main" id="{29D4CDCA-F45B-4BEB-A316-D9115126DC9C}"/>
              </a:ext>
            </a:extLst>
          </p:cNvPr>
          <p:cNvSpPr>
            <a:spLocks noGrp="1"/>
          </p:cNvSpPr>
          <p:nvPr>
            <p:ph type="sldNum" sz="quarter" idx="4"/>
          </p:nvPr>
        </p:nvSpPr>
        <p:spPr>
          <a:xfrm>
            <a:off x="9448800" y="6492875"/>
            <a:ext cx="2743200" cy="365125"/>
          </a:xfrm>
          <a:prstGeom prst="rect">
            <a:avLst/>
          </a:prstGeom>
        </p:spPr>
        <p:txBody>
          <a:bodyPr/>
          <a:lstStyle>
            <a:lvl1pPr algn="r">
              <a:defRPr>
                <a:solidFill>
                  <a:schemeClr val="bg1"/>
                </a:solidFill>
              </a:defRPr>
            </a:lvl1pPr>
          </a:lstStyle>
          <a:p>
            <a:fld id="{E49D12B5-1F4B-40CE-A449-61311DB644E4}" type="slidenum">
              <a:rPr lang="en-US" smtClean="0"/>
              <a:pPr/>
              <a:t>‹#›</a:t>
            </a:fld>
            <a:endParaRPr lang="en-US" dirty="0"/>
          </a:p>
        </p:txBody>
      </p:sp>
      <p:pic>
        <p:nvPicPr>
          <p:cNvPr id="19" name="Picture 18">
            <a:extLst>
              <a:ext uri="{FF2B5EF4-FFF2-40B4-BE49-F238E27FC236}">
                <a16:creationId xmlns:a16="http://schemas.microsoft.com/office/drawing/2014/main" id="{D3588934-79C1-4369-A6F7-D3083683E84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2951" t="22037" r="3785" b="19812"/>
          <a:stretch/>
        </p:blipFill>
        <p:spPr>
          <a:xfrm>
            <a:off x="26127" y="6412563"/>
            <a:ext cx="3135085" cy="336706"/>
          </a:xfrm>
          <a:prstGeom prst="rect">
            <a:avLst/>
          </a:prstGeom>
        </p:spPr>
      </p:pic>
    </p:spTree>
    <p:extLst>
      <p:ext uri="{BB962C8B-B14F-4D97-AF65-F5344CB8AC3E}">
        <p14:creationId xmlns:p14="http://schemas.microsoft.com/office/powerpoint/2010/main" val="2621905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2"/>
          </a:solidFill>
          <a:latin typeface="+mn-lt"/>
          <a:ea typeface="+mj-ea"/>
          <a:cs typeface="+mj-cs"/>
        </a:defRPr>
      </a:lvl1pPr>
    </p:titleStyle>
    <p:bodyStyle>
      <a:lvl1pPr marL="228600" indent="-228600" algn="l" defTabSz="914400" rtl="0" eaLnBrk="1" latinLnBrk="0" hangingPunct="1">
        <a:lnSpc>
          <a:spcPct val="100000"/>
        </a:lnSpc>
        <a:spcBef>
          <a:spcPts val="300"/>
        </a:spcBef>
        <a:spcAft>
          <a:spcPts val="300"/>
        </a:spcAft>
        <a:buClr>
          <a:schemeClr val="tx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00000"/>
        </a:lnSpc>
        <a:spcBef>
          <a:spcPts val="300"/>
        </a:spcBef>
        <a:spcAft>
          <a:spcPts val="300"/>
        </a:spcAft>
        <a:buClr>
          <a:schemeClr val="tx1"/>
        </a:buClr>
        <a:buFont typeface="Lucida Grande"/>
        <a:buChar char="-"/>
        <a:defRPr sz="2400" kern="1200">
          <a:solidFill>
            <a:srgbClr val="1B1A97"/>
          </a:solidFill>
          <a:latin typeface="+mn-lt"/>
          <a:ea typeface="+mn-ea"/>
          <a:cs typeface="+mn-cs"/>
        </a:defRPr>
      </a:lvl2pPr>
      <a:lvl3pPr marL="1143000" indent="-228600" algn="l" defTabSz="914400" rtl="0" eaLnBrk="1" latinLnBrk="0" hangingPunct="1">
        <a:lnSpc>
          <a:spcPct val="100000"/>
        </a:lnSpc>
        <a:spcBef>
          <a:spcPts val="300"/>
        </a:spcBef>
        <a:spcAft>
          <a:spcPts val="300"/>
        </a:spcAft>
        <a:buClr>
          <a:schemeClr val="tx1"/>
        </a:buClr>
        <a:buFont typeface="Wingdings" charset="2"/>
        <a:buChar char="§"/>
        <a:defRPr sz="2000" kern="1200">
          <a:solidFill>
            <a:srgbClr val="1B1A97"/>
          </a:solidFill>
          <a:latin typeface="+mn-lt"/>
          <a:ea typeface="+mn-ea"/>
          <a:cs typeface="+mn-cs"/>
        </a:defRPr>
      </a:lvl3pPr>
      <a:lvl4pPr marL="1600200" indent="-228600" algn="l" defTabSz="914400" rtl="0" eaLnBrk="1" latinLnBrk="0" hangingPunct="1">
        <a:lnSpc>
          <a:spcPct val="100000"/>
        </a:lnSpc>
        <a:spcBef>
          <a:spcPts val="300"/>
        </a:spcBef>
        <a:spcAft>
          <a:spcPts val="300"/>
        </a:spcAft>
        <a:buClr>
          <a:schemeClr val="tx1"/>
        </a:buClr>
        <a:buFont typeface="Courier New"/>
        <a:buChar char="o"/>
        <a:defRPr sz="1800" kern="1200">
          <a:solidFill>
            <a:srgbClr val="1B1A97"/>
          </a:solidFill>
          <a:latin typeface="+mn-lt"/>
          <a:ea typeface="+mn-ea"/>
          <a:cs typeface="+mn-cs"/>
        </a:defRPr>
      </a:lvl4pPr>
      <a:lvl5pPr marL="2057400" indent="-228600" algn="l" defTabSz="914400" rtl="0" eaLnBrk="1" latinLnBrk="0" hangingPunct="1">
        <a:lnSpc>
          <a:spcPct val="100000"/>
        </a:lnSpc>
        <a:spcBef>
          <a:spcPts val="300"/>
        </a:spcBef>
        <a:spcAft>
          <a:spcPts val="300"/>
        </a:spcAft>
        <a:buClr>
          <a:schemeClr val="tx1"/>
        </a:buClr>
        <a:buFont typeface="Lucida Grande"/>
        <a:buChar char="-"/>
        <a:defRPr sz="1800" kern="1200">
          <a:solidFill>
            <a:srgbClr val="1B1A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hyperlink" Target="https://www.orolia.com/product/mro-50/" TargetMode="Externa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itu.int/dms_pubrec/itu-r/rec/p/R-REC-P.1411-11-202109-I!!PDF-E.pdf"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hyperlink" Target="https://www.itu.int/dms_pubrec/itu-r/rec/p/R-REC-P.1411-11-202109-I!!PDF-E.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8.emf"/></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0.emf"/></Relationships>
</file>

<file path=ppt/slides/_rels/slide2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hyperlink" Target="https://wiki.dtonline.org/index.php/File:Conics-Eccentricity.pn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hyperlink" Target="https://www.ti.com/lit/pdf/tiducm1b" TargetMode="External"/><Relationship Id="rId7" Type="http://schemas.openxmlformats.org/officeDocument/2006/relationships/hyperlink" Target="https://repository.library.noaa.gov/view/noaa/23141"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www.mathworks.com/" TargetMode="External"/><Relationship Id="rId5" Type="http://schemas.openxmlformats.org/officeDocument/2006/relationships/hyperlink" Target="https://www.microsemi.com/product-directory/clocks-frequency-references/3824-chip-scale-atomic-clock-csac" TargetMode="External"/><Relationship Id="rId4" Type="http://schemas.openxmlformats.org/officeDocument/2006/relationships/hyperlink" Target="https://www.gps.gov/systems/gps/performance/accuracy/"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hyperlink" Target="https://ieeexplore-ieee-org.proxy.libraries.smu.edu/document/7835273" TargetMode="External"/><Relationship Id="rId13" Type="http://schemas.openxmlformats.org/officeDocument/2006/relationships/hyperlink" Target="https://ieeexplore-ieee-org.proxy.libraries.smu.edu/document/7447467" TargetMode="External"/><Relationship Id="rId3" Type="http://schemas.openxmlformats.org/officeDocument/2006/relationships/hyperlink" Target="https://ieeexplore-ieee-org.proxy.libraries.smu.edu/document/8709739" TargetMode="External"/><Relationship Id="rId7" Type="http://schemas.openxmlformats.org/officeDocument/2006/relationships/hyperlink" Target="https://ieeexplore-ieee-org.proxy.libraries.smu.edu/document/1683399" TargetMode="External"/><Relationship Id="rId12" Type="http://schemas.openxmlformats.org/officeDocument/2006/relationships/hyperlink" Target="https://ieeexplore-ieee-org.proxy.libraries.smu.edu/document/6162389"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hyperlink" Target="https://www.researchgate.net/publication/228834968_Excess_Loss_Model_for_Low_Elevation_Links_in_Urban_Areas_for_UAVs" TargetMode="External"/><Relationship Id="rId11" Type="http://schemas.openxmlformats.org/officeDocument/2006/relationships/hyperlink" Target="https://ieeexplore-ieee-org.proxy.libraries.smu.edu/document/1290436" TargetMode="External"/><Relationship Id="rId5" Type="http://schemas.openxmlformats.org/officeDocument/2006/relationships/hyperlink" Target="https://telkom2013.files.wordpress.com/2014/02/wireless-comm-princip-n-practice-theodoresrappaport.pdf" TargetMode="External"/><Relationship Id="rId10" Type="http://schemas.openxmlformats.org/officeDocument/2006/relationships/hyperlink" Target="https://ieeexplore-ieee-org.proxy.libraries.smu.edu/document/4483593" TargetMode="External"/><Relationship Id="rId4" Type="http://schemas.openxmlformats.org/officeDocument/2006/relationships/hyperlink" Target="https://ieeexplore-ieee-org.proxy.libraries.smu.edu/document/7928479" TargetMode="External"/><Relationship Id="rId9" Type="http://schemas.openxmlformats.org/officeDocument/2006/relationships/hyperlink" Target="https://ieeexplore-ieee-org.proxy.libraries.smu.edu/document/8439182" TargetMode="External"/><Relationship Id="rId14"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4751530"/>
            <a:ext cx="10972800" cy="1266497"/>
          </a:xfrm>
        </p:spPr>
        <p:txBody>
          <a:bodyPr>
            <a:normAutofit fontScale="90000"/>
          </a:bodyPr>
          <a:lstStyle/>
          <a:p>
            <a:pPr algn="ctr"/>
            <a:r>
              <a:rPr lang="en-US" sz="3600" dirty="0">
                <a:ea typeface="Arial"/>
                <a:cs typeface="Arial"/>
                <a:sym typeface="Arial"/>
              </a:rPr>
              <a:t>Cooperative UAS Emitter Localization:</a:t>
            </a:r>
            <a:br>
              <a:rPr lang="en-US" sz="3600" dirty="0">
                <a:ea typeface="Arial"/>
                <a:cs typeface="Arial"/>
                <a:sym typeface="Arial"/>
              </a:rPr>
            </a:br>
            <a:r>
              <a:rPr lang="en-US" sz="3600" dirty="0">
                <a:ea typeface="Arial"/>
                <a:cs typeface="Arial"/>
                <a:sym typeface="Arial"/>
              </a:rPr>
              <a:t>Preliminary Research Results and Proposal</a:t>
            </a:r>
            <a:br>
              <a:rPr lang="en-US" sz="3600" dirty="0">
                <a:ea typeface="Arial"/>
                <a:cs typeface="Arial"/>
                <a:sym typeface="Arial"/>
              </a:rPr>
            </a:br>
            <a:br>
              <a:rPr lang="en-US" sz="3600" dirty="0">
                <a:ea typeface="Arial"/>
                <a:cs typeface="Arial"/>
                <a:sym typeface="Arial"/>
              </a:rPr>
            </a:br>
            <a:r>
              <a:rPr lang="en-US" sz="3600" dirty="0">
                <a:ea typeface="Arial"/>
                <a:cs typeface="Arial"/>
                <a:sym typeface="Arial"/>
              </a:rPr>
              <a:t>Christopher Peters</a:t>
            </a:r>
            <a:br>
              <a:rPr lang="en-US" sz="3600" dirty="0">
                <a:ea typeface="Arial"/>
                <a:cs typeface="Arial"/>
                <a:sym typeface="Arial"/>
              </a:rPr>
            </a:br>
            <a:r>
              <a:rPr lang="en-US" sz="3600" dirty="0">
                <a:ea typeface="Arial"/>
                <a:cs typeface="Arial"/>
                <a:sym typeface="Arial"/>
              </a:rPr>
              <a:t>Spring 2024</a:t>
            </a:r>
            <a:endParaRPr lang="en-US" sz="4000" dirty="0"/>
          </a:p>
        </p:txBody>
      </p:sp>
      <p:sp>
        <p:nvSpPr>
          <p:cNvPr id="2" name="Slide Number Placeholder 1">
            <a:extLst>
              <a:ext uri="{FF2B5EF4-FFF2-40B4-BE49-F238E27FC236}">
                <a16:creationId xmlns:a16="http://schemas.microsoft.com/office/drawing/2014/main" id="{FF9F73BC-07A3-2643-AD89-541CFB0AA982}"/>
              </a:ext>
            </a:extLst>
          </p:cNvPr>
          <p:cNvSpPr>
            <a:spLocks noGrp="1"/>
          </p:cNvSpPr>
          <p:nvPr>
            <p:ph type="sldNum" sz="quarter" idx="4"/>
          </p:nvPr>
        </p:nvSpPr>
        <p:spPr>
          <a:xfrm>
            <a:off x="9347200" y="6492875"/>
            <a:ext cx="28448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772D7E-03FB-4095-8969-6E29B316B4FF}" type="slidenum">
              <a:rPr kumimoji="0" lang="en-US" sz="1800" b="0" i="0" u="none" strike="noStrike" kern="1200" cap="none" spc="0" normalizeH="0" baseline="0" noProof="0" smtClean="0">
                <a:ln>
                  <a:noFill/>
                </a:ln>
                <a:solidFill>
                  <a:srgbClr val="1B1A97"/>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dirty="0">
              <a:ln>
                <a:noFill/>
              </a:ln>
              <a:solidFill>
                <a:srgbClr val="1B1A97"/>
              </a:solidFill>
              <a:effectLst/>
              <a:uLnTx/>
              <a:uFillTx/>
              <a:latin typeface="Arial"/>
              <a:ea typeface="+mn-ea"/>
              <a:cs typeface="+mn-cs"/>
            </a:endParaRPr>
          </a:p>
        </p:txBody>
      </p:sp>
    </p:spTree>
    <p:extLst>
      <p:ext uri="{BB962C8B-B14F-4D97-AF65-F5344CB8AC3E}">
        <p14:creationId xmlns:p14="http://schemas.microsoft.com/office/powerpoint/2010/main" val="42012761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47024B-2A71-9378-FFC9-08B0F0E9B3EF}"/>
              </a:ext>
            </a:extLst>
          </p:cNvPr>
          <p:cNvPicPr>
            <a:picLocks noChangeAspect="1"/>
          </p:cNvPicPr>
          <p:nvPr/>
        </p:nvPicPr>
        <p:blipFill rotWithShape="1">
          <a:blip r:embed="rId3"/>
          <a:srcRect l="1025" t="4445" r="2458" b="1332"/>
          <a:stretch/>
        </p:blipFill>
        <p:spPr>
          <a:xfrm>
            <a:off x="6616638" y="2122847"/>
            <a:ext cx="5306980" cy="4059539"/>
          </a:xfrm>
          <a:prstGeom prst="rect">
            <a:avLst/>
          </a:prstGeom>
          <a:ln>
            <a:solidFill>
              <a:schemeClr val="accent1"/>
            </a:solidFill>
          </a:ln>
        </p:spPr>
      </p:pic>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Location on a Conic Axis (LOCA)</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729C50F5-9048-BFC5-52D6-9B0658E77C86}"/>
                  </a:ext>
                </a:extLst>
              </p:cNvPr>
              <p:cNvSpPr txBox="1">
                <a:spLocks/>
              </p:cNvSpPr>
              <p:nvPr/>
            </p:nvSpPr>
            <p:spPr>
              <a:xfrm>
                <a:off x="520995" y="988828"/>
                <a:ext cx="5968295" cy="533273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Lucida Grande"/>
                  <a:buChar char="-"/>
                  <a:defRPr sz="2400" kern="1200">
                    <a:solidFill>
                      <a:srgbClr val="1B1A97"/>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Wingdings" charset="2"/>
                  <a:buChar char="§"/>
                  <a:defRPr sz="2000" kern="1200">
                    <a:solidFill>
                      <a:srgbClr val="1B1A97"/>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Courier New"/>
                  <a:buChar char="o"/>
                  <a:defRPr sz="1800" kern="1200">
                    <a:solidFill>
                      <a:srgbClr val="1B1A97"/>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Lucida Grande"/>
                  <a:buChar char="-"/>
                  <a:defRPr sz="1800" kern="1200">
                    <a:solidFill>
                      <a:srgbClr val="1B1A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sz="2400" dirty="0"/>
                  <a:t>An ambiguity arises for </a:t>
                </a:r>
                <a14:m>
                  <m:oMath xmlns:m="http://schemas.openxmlformats.org/officeDocument/2006/math">
                    <m:r>
                      <a:rPr lang="en-US" sz="2400">
                        <a:latin typeface="Cambria Math" panose="02040503050406030204" pitchFamily="18" charset="0"/>
                      </a:rPr>
                      <m:t>𝑁</m:t>
                    </m:r>
                    <m:r>
                      <a:rPr lang="en-US" sz="2400">
                        <a:latin typeface="Cambria Math" panose="02040503050406030204" pitchFamily="18" charset="0"/>
                      </a:rPr>
                      <m:t>=3</m:t>
                    </m:r>
                  </m:oMath>
                </a14:m>
                <a:r>
                  <a:rPr lang="en-US" sz="2400" dirty="0"/>
                  <a:t> sensors for ellipses &amp; hyperbolas, which have two focal points. To resolve the focus ambiguity: </a:t>
                </a:r>
              </a:p>
              <a:p>
                <a:pPr>
                  <a:lnSpc>
                    <a:spcPct val="110000"/>
                  </a:lnSpc>
                  <a:spcBef>
                    <a:spcPts val="0"/>
                  </a:spcBef>
                </a:pPr>
                <a:r>
                  <a:rPr lang="en-US" sz="2200" dirty="0"/>
                  <a:t>With </a:t>
                </a:r>
                <a14:m>
                  <m:oMath xmlns:m="http://schemas.openxmlformats.org/officeDocument/2006/math">
                    <m:r>
                      <a:rPr lang="en-US" sz="2200">
                        <a:latin typeface="Cambria Math" panose="02040503050406030204" pitchFamily="18" charset="0"/>
                      </a:rPr>
                      <m:t>𝑁</m:t>
                    </m:r>
                    <m:r>
                      <a:rPr lang="en-US" sz="2200" b="0" i="0" smtClean="0">
                        <a:latin typeface="Cambria Math" panose="02040503050406030204" pitchFamily="18" charset="0"/>
                      </a:rPr>
                      <m:t>=</m:t>
                    </m:r>
                    <m:r>
                      <a:rPr lang="en-US" sz="2200">
                        <a:latin typeface="Cambria Math" panose="02040503050406030204" pitchFamily="18" charset="0"/>
                      </a:rPr>
                      <m:t>3</m:t>
                    </m:r>
                  </m:oMath>
                </a14:m>
                <a:r>
                  <a:rPr lang="en-US" sz="2200" dirty="0"/>
                  <a:t> sensors</a:t>
                </a:r>
              </a:p>
              <a:p>
                <a:pPr lvl="1">
                  <a:lnSpc>
                    <a:spcPct val="110000"/>
                  </a:lnSpc>
                  <a:spcBef>
                    <a:spcPts val="0"/>
                  </a:spcBef>
                </a:pPr>
                <a:r>
                  <a:rPr lang="en-US" sz="1800" dirty="0"/>
                  <a:t>Determine the  eccentricity,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𝑒</m:t>
                        </m:r>
                      </m:e>
                      <m:sub>
                        <m:r>
                          <a:rPr lang="en-US" sz="1800">
                            <a:latin typeface="Cambria Math" panose="02040503050406030204" pitchFamily="18" charset="0"/>
                          </a:rPr>
                          <m:t>𝑐𝑐</m:t>
                        </m:r>
                      </m:sub>
                    </m:sSub>
                  </m:oMath>
                </a14:m>
                <a:r>
                  <a:rPr lang="en-US" sz="1800" dirty="0"/>
                  <a:t>. </a:t>
                </a:r>
              </a:p>
              <a:p>
                <a:pPr lvl="1">
                  <a:lnSpc>
                    <a:spcPct val="110000"/>
                  </a:lnSpc>
                  <a:spcBef>
                    <a:spcPts val="0"/>
                  </a:spcBef>
                </a:pPr>
                <a:r>
                  <a:rPr lang="en-US" sz="1800" dirty="0"/>
                  <a:t>If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𝑒</m:t>
                        </m:r>
                      </m:e>
                      <m:sub>
                        <m:r>
                          <a:rPr lang="en-US" sz="1800">
                            <a:latin typeface="Cambria Math" panose="02040503050406030204" pitchFamily="18" charset="0"/>
                          </a:rPr>
                          <m:t>𝑐𝑐</m:t>
                        </m:r>
                      </m:sub>
                    </m:sSub>
                    <m:r>
                      <a:rPr lang="en-US" sz="1800">
                        <a:latin typeface="Cambria Math" panose="02040503050406030204" pitchFamily="18" charset="0"/>
                      </a:rPr>
                      <m:t>=</m:t>
                    </m:r>
                    <m:d>
                      <m:dPr>
                        <m:begChr m:val="{"/>
                        <m:endChr m:val="}"/>
                        <m:ctrlPr>
                          <a:rPr lang="en-US" sz="1800" i="1">
                            <a:latin typeface="Cambria Math" panose="02040503050406030204" pitchFamily="18" charset="0"/>
                          </a:rPr>
                        </m:ctrlPr>
                      </m:dPr>
                      <m:e>
                        <m:r>
                          <a:rPr lang="en-US" sz="1800">
                            <a:latin typeface="Cambria Math" panose="02040503050406030204" pitchFamily="18" charset="0"/>
                          </a:rPr>
                          <m:t>0,1</m:t>
                        </m:r>
                      </m:e>
                    </m:d>
                  </m:oMath>
                </a14:m>
                <a:r>
                  <a:rPr lang="en-US" sz="1800" dirty="0"/>
                  <a:t>, the conic is a circle or parabola &amp; there is no ambiguity.</a:t>
                </a:r>
              </a:p>
              <a:p>
                <a:pPr lvl="1">
                  <a:lnSpc>
                    <a:spcPct val="110000"/>
                  </a:lnSpc>
                  <a:spcBef>
                    <a:spcPts val="0"/>
                  </a:spcBef>
                </a:pPr>
                <a:r>
                  <a:rPr lang="en-US" sz="1800" dirty="0"/>
                  <a:t>If </a:t>
                </a:r>
                <a14:m>
                  <m:oMath xmlns:m="http://schemas.openxmlformats.org/officeDocument/2006/math">
                    <m:r>
                      <a:rPr lang="en-US" sz="1800" b="0" i="0" smtClean="0">
                        <a:latin typeface="Cambria Math" panose="02040503050406030204" pitchFamily="18" charset="0"/>
                      </a:rPr>
                      <m:t>0&lt;</m:t>
                    </m:r>
                    <m:sSub>
                      <m:sSubPr>
                        <m:ctrlPr>
                          <a:rPr lang="en-US" sz="1800" i="1">
                            <a:latin typeface="Cambria Math" panose="02040503050406030204" pitchFamily="18" charset="0"/>
                          </a:rPr>
                        </m:ctrlPr>
                      </m:sSubPr>
                      <m:e>
                        <m:r>
                          <a:rPr lang="en-US" sz="1800">
                            <a:latin typeface="Cambria Math" panose="02040503050406030204" pitchFamily="18" charset="0"/>
                          </a:rPr>
                          <m:t>𝑒</m:t>
                        </m:r>
                      </m:e>
                      <m:sub>
                        <m:r>
                          <a:rPr lang="en-US" sz="1800">
                            <a:latin typeface="Cambria Math" panose="02040503050406030204" pitchFamily="18" charset="0"/>
                          </a:rPr>
                          <m:t>𝑐𝑐</m:t>
                        </m:r>
                      </m:sub>
                    </m:sSub>
                    <m:r>
                      <a:rPr lang="en-US" sz="1800" b="0" i="0" smtClean="0">
                        <a:latin typeface="Cambria Math" panose="02040503050406030204" pitchFamily="18" charset="0"/>
                      </a:rPr>
                      <m:t>&lt;1</m:t>
                    </m:r>
                  </m:oMath>
                </a14:m>
                <a:r>
                  <a:rPr lang="en-US" sz="1800" dirty="0"/>
                  <a:t>: the conic is an ellipse, and if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𝑒</m:t>
                        </m:r>
                      </m:e>
                      <m:sub>
                        <m:r>
                          <a:rPr lang="en-US" sz="1800">
                            <a:latin typeface="Cambria Math" panose="02040503050406030204" pitchFamily="18" charset="0"/>
                          </a:rPr>
                          <m:t>𝑐𝑐</m:t>
                        </m:r>
                      </m:sub>
                    </m:sSub>
                    <m:r>
                      <a:rPr lang="en-US" sz="1800" b="0" i="0" smtClean="0">
                        <a:latin typeface="Cambria Math" panose="02040503050406030204" pitchFamily="18" charset="0"/>
                      </a:rPr>
                      <m:t>&gt;1</m:t>
                    </m:r>
                  </m:oMath>
                </a14:m>
                <a:r>
                  <a:rPr lang="en-US" sz="1800" dirty="0"/>
                  <a:t>: the conic is a hyperbola. In both cases, an additional means (sensing, </a:t>
                </a:r>
                <a:r>
                  <a:rPr lang="en-US" sz="1800" dirty="0" err="1"/>
                  <a:t>etc</a:t>
                </a:r>
                <a:r>
                  <a:rPr lang="en-US" sz="1800" dirty="0"/>
                  <a:t>) is needed to determine which foci is the emitter location.</a:t>
                </a:r>
              </a:p>
              <a:p>
                <a:pPr>
                  <a:lnSpc>
                    <a:spcPct val="110000"/>
                  </a:lnSpc>
                  <a:spcBef>
                    <a:spcPts val="0"/>
                  </a:spcBef>
                </a:pPr>
                <a:r>
                  <a:rPr lang="en-US" sz="2200" dirty="0"/>
                  <a:t>With </a:t>
                </a:r>
                <a14:m>
                  <m:oMath xmlns:m="http://schemas.openxmlformats.org/officeDocument/2006/math">
                    <m:r>
                      <a:rPr lang="en-US" sz="2200">
                        <a:latin typeface="Cambria Math" panose="02040503050406030204" pitchFamily="18" charset="0"/>
                      </a:rPr>
                      <m:t>𝑁</m:t>
                    </m:r>
                    <m:r>
                      <a:rPr lang="en-US" sz="2200">
                        <a:latin typeface="Cambria Math" panose="02040503050406030204" pitchFamily="18" charset="0"/>
                      </a:rPr>
                      <m:t>&gt;3</m:t>
                    </m:r>
                  </m:oMath>
                </a14:m>
                <a:r>
                  <a:rPr lang="en-US" sz="2200" dirty="0"/>
                  <a:t> sensors</a:t>
                </a:r>
              </a:p>
              <a:p>
                <a:pPr lvl="1">
                  <a:lnSpc>
                    <a:spcPct val="110000"/>
                  </a:lnSpc>
                  <a:spcBef>
                    <a:spcPts val="0"/>
                  </a:spcBef>
                </a:pPr>
                <a:r>
                  <a:rPr lang="en-US" sz="1800" dirty="0"/>
                  <a:t>Determine the major axis for each group of </a:t>
                </a:r>
                <a14:m>
                  <m:oMath xmlns:m="http://schemas.openxmlformats.org/officeDocument/2006/math">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m:rPr>
                                  <m:brk m:alnAt="7"/>
                                </m:rPr>
                                <a:rPr lang="en-US" sz="1800">
                                  <a:latin typeface="Cambria Math" panose="02040503050406030204" pitchFamily="18" charset="0"/>
                                </a:rPr>
                                <m:t>𝑁</m:t>
                              </m:r>
                            </m:e>
                          </m:mr>
                          <m:mr>
                            <m:e>
                              <m:r>
                                <a:rPr lang="en-US" sz="1800">
                                  <a:latin typeface="Cambria Math" panose="02040503050406030204" pitchFamily="18" charset="0"/>
                                </a:rPr>
                                <m:t>3</m:t>
                              </m:r>
                            </m:e>
                          </m:mr>
                        </m:m>
                      </m:e>
                    </m:d>
                    <m:r>
                      <a:rPr lang="en-US" sz="1800">
                        <a:latin typeface="Cambria Math" panose="02040503050406030204" pitchFamily="18" charset="0"/>
                      </a:rPr>
                      <m:t> </m:t>
                    </m:r>
                  </m:oMath>
                </a14:m>
                <a:r>
                  <a:rPr lang="en-US" sz="1800" dirty="0"/>
                  <a:t>sensors</a:t>
                </a:r>
              </a:p>
              <a:p>
                <a:pPr lvl="1">
                  <a:lnSpc>
                    <a:spcPct val="110000"/>
                  </a:lnSpc>
                  <a:spcBef>
                    <a:spcPts val="0"/>
                  </a:spcBef>
                </a:pPr>
                <a:r>
                  <a:rPr lang="en-US" sz="1800" dirty="0"/>
                  <a:t>Solve system to determine intersection of the axes:</a:t>
                </a:r>
              </a:p>
              <a:p>
                <a:pPr marL="0" indent="0">
                  <a:lnSpc>
                    <a:spcPct val="110000"/>
                  </a:lnSpc>
                  <a:spcBef>
                    <a:spcPts val="0"/>
                  </a:spcBef>
                  <a:buNone/>
                </a:pPr>
                <a14:m>
                  <m:oMathPara xmlns:m="http://schemas.openxmlformats.org/officeDocument/2006/math">
                    <m:oMathParaPr>
                      <m:jc m:val="centerGroup"/>
                    </m:oMathParaPr>
                    <m:oMath xmlns:m="http://schemas.openxmlformats.org/officeDocument/2006/math">
                      <m:d>
                        <m:dPr>
                          <m:begChr m:val="["/>
                          <m:endChr m:val="]"/>
                          <m:ctrlPr>
                            <a:rPr lang="en-US" sz="1400" i="1" smtClean="0">
                              <a:effectLst/>
                              <a:latin typeface="Cambria Math" panose="02040503050406030204" pitchFamily="18" charset="0"/>
                            </a:rPr>
                          </m:ctrlPr>
                        </m:dPr>
                        <m:e>
                          <m:m>
                            <m:mPr>
                              <m:mcs>
                                <m:mc>
                                  <m:mcPr>
                                    <m:count m:val="3"/>
                                    <m:mcJc m:val="center"/>
                                  </m:mcPr>
                                </m:mc>
                              </m:mcs>
                              <m:ctrlPr>
                                <a:rPr lang="en-US" sz="1400" i="1">
                                  <a:effectLst/>
                                  <a:latin typeface="Cambria Math" panose="02040503050406030204" pitchFamily="18" charset="0"/>
                                </a:rPr>
                              </m:ctrlPr>
                            </m:mPr>
                            <m:mr>
                              <m:e>
                                <m:m>
                                  <m:mPr>
                                    <m:mcs>
                                      <m:mc>
                                        <m:mcPr>
                                          <m:count m:val="1"/>
                                          <m:mcJc m:val="center"/>
                                        </m:mcPr>
                                      </m:mc>
                                    </m:mcs>
                                    <m:ctrlPr>
                                      <a:rPr lang="en-US" sz="1400" i="1">
                                        <a:effectLst/>
                                        <a:latin typeface="Cambria Math" panose="02040503050406030204" pitchFamily="18" charset="0"/>
                                      </a:rPr>
                                    </m:ctrlPr>
                                  </m:mPr>
                                  <m:mr>
                                    <m:e>
                                      <m:m>
                                        <m:mPr>
                                          <m:mcs>
                                            <m:mc>
                                              <m:mcPr>
                                                <m:count m:val="1"/>
                                                <m:mcJc m:val="center"/>
                                              </m:mcPr>
                                            </m:mc>
                                          </m:mcs>
                                          <m:ctrlPr>
                                            <a:rPr lang="en-US" sz="1400" i="1">
                                              <a:effectLst/>
                                              <a:latin typeface="Cambria Math" panose="02040503050406030204" pitchFamily="18" charset="0"/>
                                            </a:rPr>
                                          </m:ctrlPr>
                                        </m:mP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123</m:t>
                                                </m:r>
                                              </m:sub>
                                            </m:sSub>
                                          </m:e>
                                        </m:m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124</m:t>
                                                </m:r>
                                              </m:sub>
                                            </m:sSub>
                                          </m:e>
                                        </m:mr>
                                      </m:m>
                                    </m:e>
                                  </m:mr>
                                  <m:mr>
                                    <m:e>
                                      <m:m>
                                        <m:mPr>
                                          <m:mcs>
                                            <m:mc>
                                              <m:mcPr>
                                                <m:count m:val="1"/>
                                                <m:mcJc m:val="center"/>
                                              </m:mcPr>
                                            </m:mc>
                                          </m:mcs>
                                          <m:ctrlPr>
                                            <a:rPr lang="en-US" sz="1400" i="1">
                                              <a:effectLst/>
                                              <a:latin typeface="Cambria Math" panose="02040503050406030204" pitchFamily="18" charset="0"/>
                                            </a:rPr>
                                          </m:ctrlPr>
                                        </m:mPr>
                                        <m:m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e>
                                        </m:mr>
                                        <m:mr>
                                          <m:e>
                                            <m:m>
                                              <m:mPr>
                                                <m:mcs>
                                                  <m:mc>
                                                    <m:mcPr>
                                                      <m:count m:val="1"/>
                                                      <m:mcJc m:val="center"/>
                                                    </m:mcPr>
                                                  </m:mc>
                                                </m:mcs>
                                                <m:ctrlPr>
                                                  <a:rPr lang="en-US" sz="1400" i="1">
                                                    <a:effectLst/>
                                                    <a:latin typeface="Cambria Math" panose="02040503050406030204" pitchFamily="18" charset="0"/>
                                                  </a:rPr>
                                                </m:ctrlPr>
                                              </m:mP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𝑖𝑗𝑘</m:t>
                                                      </m:r>
                                                    </m:sub>
                                                  </m:sSub>
                                                </m:e>
                                              </m:mr>
                                              <m:m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e>
                                              </m:mr>
                                            </m:m>
                                          </m:e>
                                        </m:mr>
                                      </m:m>
                                    </m:e>
                                  </m:mr>
                                </m:m>
                              </m:e>
                              <m:e>
                                <m:m>
                                  <m:mPr>
                                    <m:mcs>
                                      <m:mc>
                                        <m:mcPr>
                                          <m:count m:val="1"/>
                                          <m:mcJc m:val="center"/>
                                        </m:mcPr>
                                      </m:mc>
                                    </m:mcs>
                                    <m:ctrlPr>
                                      <a:rPr lang="en-US" sz="1400" i="1">
                                        <a:effectLst/>
                                        <a:latin typeface="Cambria Math" panose="02040503050406030204" pitchFamily="18" charset="0"/>
                                      </a:rPr>
                                    </m:ctrlPr>
                                  </m:mPr>
                                  <m:mr>
                                    <m:e>
                                      <m:m>
                                        <m:mPr>
                                          <m:mcs>
                                            <m:mc>
                                              <m:mcPr>
                                                <m:count m:val="1"/>
                                                <m:mcJc m:val="center"/>
                                              </m:mcPr>
                                            </m:mc>
                                          </m:mcs>
                                          <m:ctrlPr>
                                            <a:rPr lang="en-US" sz="1400" i="1">
                                              <a:effectLst/>
                                              <a:latin typeface="Cambria Math" panose="02040503050406030204" pitchFamily="18" charset="0"/>
                                            </a:rPr>
                                          </m:ctrlPr>
                                        </m:mP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123</m:t>
                                                </m:r>
                                              </m:sub>
                                            </m:sSub>
                                          </m:e>
                                        </m:m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124</m:t>
                                                </m:r>
                                              </m:sub>
                                            </m:sSub>
                                          </m:e>
                                        </m:mr>
                                      </m:m>
                                    </m:e>
                                  </m:mr>
                                  <m:mr>
                                    <m:e>
                                      <m:m>
                                        <m:mPr>
                                          <m:mcs>
                                            <m:mc>
                                              <m:mcPr>
                                                <m:count m:val="1"/>
                                                <m:mcJc m:val="center"/>
                                              </m:mcPr>
                                            </m:mc>
                                          </m:mcs>
                                          <m:ctrlPr>
                                            <a:rPr lang="en-US" sz="1400" i="1">
                                              <a:effectLst/>
                                              <a:latin typeface="Cambria Math" panose="02040503050406030204" pitchFamily="18" charset="0"/>
                                            </a:rPr>
                                          </m:ctrlPr>
                                        </m:mPr>
                                        <m:m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e>
                                        </m:mr>
                                        <m:mr>
                                          <m:e>
                                            <m:m>
                                              <m:mPr>
                                                <m:mcs>
                                                  <m:mc>
                                                    <m:mcPr>
                                                      <m:count m:val="1"/>
                                                      <m:mcJc m:val="center"/>
                                                    </m:mcPr>
                                                  </m:mc>
                                                </m:mcs>
                                                <m:ctrlPr>
                                                  <a:rPr lang="en-US" sz="1400" i="1">
                                                    <a:effectLst/>
                                                    <a:latin typeface="Cambria Math" panose="02040503050406030204" pitchFamily="18" charset="0"/>
                                                  </a:rPr>
                                                </m:ctrlPr>
                                              </m:mP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𝑖𝑗𝑘</m:t>
                                                      </m:r>
                                                    </m:sub>
                                                  </m:sSub>
                                                </m:e>
                                              </m:mr>
                                              <m:m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e>
                                              </m:mr>
                                            </m:m>
                                          </m:e>
                                        </m:mr>
                                      </m:m>
                                    </m:e>
                                  </m:mr>
                                </m:m>
                              </m:e>
                              <m:e>
                                <m:m>
                                  <m:mPr>
                                    <m:mcs>
                                      <m:mc>
                                        <m:mcPr>
                                          <m:count m:val="1"/>
                                          <m:mcJc m:val="center"/>
                                        </m:mcPr>
                                      </m:mc>
                                    </m:mcs>
                                    <m:ctrlPr>
                                      <a:rPr lang="en-US" sz="1400" i="1">
                                        <a:effectLst/>
                                        <a:latin typeface="Cambria Math" panose="02040503050406030204" pitchFamily="18" charset="0"/>
                                      </a:rPr>
                                    </m:ctrlPr>
                                  </m:mPr>
                                  <m:mr>
                                    <m:e>
                                      <m:m>
                                        <m:mPr>
                                          <m:mcs>
                                            <m:mc>
                                              <m:mcPr>
                                                <m:count m:val="1"/>
                                                <m:mcJc m:val="center"/>
                                              </m:mcPr>
                                            </m:mc>
                                          </m:mcs>
                                          <m:ctrlPr>
                                            <a:rPr lang="en-US" sz="1400" i="1">
                                              <a:effectLst/>
                                              <a:latin typeface="Cambria Math" panose="02040503050406030204" pitchFamily="18" charset="0"/>
                                            </a:rPr>
                                          </m:ctrlPr>
                                        </m:mP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123</m:t>
                                                </m:r>
                                              </m:sub>
                                            </m:sSub>
                                          </m:e>
                                        </m:m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124</m:t>
                                                </m:r>
                                              </m:sub>
                                            </m:sSub>
                                          </m:e>
                                        </m:mr>
                                      </m:m>
                                    </m:e>
                                  </m:mr>
                                  <m:mr>
                                    <m:e>
                                      <m:m>
                                        <m:mPr>
                                          <m:mcs>
                                            <m:mc>
                                              <m:mcPr>
                                                <m:count m:val="1"/>
                                                <m:mcJc m:val="center"/>
                                              </m:mcPr>
                                            </m:mc>
                                          </m:mcs>
                                          <m:ctrlPr>
                                            <a:rPr lang="en-US" sz="1400" i="1">
                                              <a:effectLst/>
                                              <a:latin typeface="Cambria Math" panose="02040503050406030204" pitchFamily="18" charset="0"/>
                                            </a:rPr>
                                          </m:ctrlPr>
                                        </m:mPr>
                                        <m:m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e>
                                        </m:mr>
                                        <m:mr>
                                          <m:e>
                                            <m:m>
                                              <m:mPr>
                                                <m:mcs>
                                                  <m:mc>
                                                    <m:mcPr>
                                                      <m:count m:val="1"/>
                                                      <m:mcJc m:val="center"/>
                                                    </m:mcPr>
                                                  </m:mc>
                                                </m:mcs>
                                                <m:ctrlPr>
                                                  <a:rPr lang="en-US" sz="1400" i="1">
                                                    <a:effectLst/>
                                                    <a:latin typeface="Cambria Math" panose="02040503050406030204" pitchFamily="18" charset="0"/>
                                                  </a:rPr>
                                                </m:ctrlPr>
                                              </m:mP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𝐶</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𝑖𝑗𝑘</m:t>
                                                      </m:r>
                                                    </m:sub>
                                                  </m:sSub>
                                                </m:e>
                                              </m:mr>
                                              <m:m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e>
                                              </m:mr>
                                            </m:m>
                                          </m:e>
                                        </m:mr>
                                      </m:m>
                                    </m:e>
                                  </m:mr>
                                </m:m>
                              </m:e>
                            </m:mr>
                          </m:m>
                        </m:e>
                      </m:d>
                      <m:d>
                        <m:dPr>
                          <m:begChr m:val="["/>
                          <m:endChr m:val="]"/>
                          <m:ctrlPr>
                            <a:rPr lang="en-US" sz="1400" i="1">
                              <a:effectLst/>
                              <a:latin typeface="Cambria Math" panose="02040503050406030204" pitchFamily="18" charset="0"/>
                            </a:rPr>
                          </m:ctrlPr>
                        </m:dPr>
                        <m:e>
                          <m:m>
                            <m:mPr>
                              <m:mcs>
                                <m:mc>
                                  <m:mcPr>
                                    <m:count m:val="1"/>
                                    <m:mcJc m:val="center"/>
                                  </m:mcPr>
                                </m:mc>
                              </m:mcs>
                              <m:ctrlPr>
                                <a:rPr lang="en-US" sz="1400" i="1">
                                  <a:effectLst/>
                                  <a:latin typeface="Cambria Math" panose="02040503050406030204" pitchFamily="18" charset="0"/>
                                </a:rPr>
                              </m:ctrlPr>
                            </m:mPr>
                            <m:m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𝑥</m:t>
                                </m:r>
                              </m:e>
                            </m:mr>
                            <m:m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𝑦</m:t>
                                </m:r>
                              </m:e>
                            </m:mr>
                            <m:m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𝑧</m:t>
                                </m:r>
                              </m:e>
                            </m:mr>
                          </m:m>
                        </m:e>
                      </m:d>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400" i="1">
                              <a:effectLst/>
                              <a:latin typeface="Cambria Math" panose="02040503050406030204" pitchFamily="18" charset="0"/>
                            </a:rPr>
                          </m:ctrlPr>
                        </m:dPr>
                        <m:e>
                          <m:m>
                            <m:mPr>
                              <m:mcs>
                                <m:mc>
                                  <m:mcPr>
                                    <m:count m:val="1"/>
                                    <m:mcJc m:val="center"/>
                                  </m:mcPr>
                                </m:mc>
                              </m:mcs>
                              <m:ctrlPr>
                                <a:rPr lang="en-US" sz="1400" i="1">
                                  <a:effectLst/>
                                  <a:latin typeface="Cambria Math" panose="02040503050406030204" pitchFamily="18" charset="0"/>
                                </a:rPr>
                              </m:ctrlPr>
                            </m:mPr>
                            <m:mr>
                              <m:e>
                                <m:m>
                                  <m:mPr>
                                    <m:mcs>
                                      <m:mc>
                                        <m:mcPr>
                                          <m:count m:val="1"/>
                                          <m:mcJc m:val="center"/>
                                        </m:mcPr>
                                      </m:mc>
                                    </m:mcs>
                                    <m:ctrlPr>
                                      <a:rPr lang="en-US" sz="1400" i="1">
                                        <a:effectLst/>
                                        <a:latin typeface="Cambria Math" panose="02040503050406030204" pitchFamily="18" charset="0"/>
                                      </a:rPr>
                                    </m:ctrlPr>
                                  </m:mP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123</m:t>
                                          </m:r>
                                        </m:sub>
                                      </m:sSub>
                                    </m:e>
                                  </m:m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US" sz="1400">
                                              <a:effectLst/>
                                              <a:latin typeface="Cambria Math" panose="02040503050406030204" pitchFamily="18" charset="0"/>
                                              <a:ea typeface="Times New Roman" panose="02020603050405020304" pitchFamily="18" charset="0"/>
                                              <a:cs typeface="Times New Roman" panose="02020603050405020304" pitchFamily="18" charset="0"/>
                                            </a:rPr>
                                            <m:t>124</m:t>
                                          </m:r>
                                        </m:sub>
                                      </m:sSub>
                                    </m:e>
                                  </m:mr>
                                </m:m>
                              </m:e>
                            </m:mr>
                            <m:mr>
                              <m:e>
                                <m:m>
                                  <m:mPr>
                                    <m:mcs>
                                      <m:mc>
                                        <m:mcPr>
                                          <m:count m:val="1"/>
                                          <m:mcJc m:val="center"/>
                                        </m:mcPr>
                                      </m:mc>
                                    </m:mcs>
                                    <m:ctrlPr>
                                      <a:rPr lang="en-US" sz="1400" i="1">
                                        <a:effectLst/>
                                        <a:latin typeface="Cambria Math" panose="02040503050406030204" pitchFamily="18" charset="0"/>
                                      </a:rPr>
                                    </m:ctrlPr>
                                  </m:mPr>
                                  <m:m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e>
                                  </m:mr>
                                  <m:mr>
                                    <m:e>
                                      <m:m>
                                        <m:mPr>
                                          <m:mcs>
                                            <m:mc>
                                              <m:mcPr>
                                                <m:count m:val="1"/>
                                                <m:mcJc m:val="center"/>
                                              </m:mcPr>
                                            </m:mc>
                                          </m:mcs>
                                          <m:ctrlPr>
                                            <a:rPr lang="en-US" sz="1400" i="1">
                                              <a:effectLst/>
                                              <a:latin typeface="Cambria Math" panose="02040503050406030204" pitchFamily="18" charset="0"/>
                                            </a:rPr>
                                          </m:ctrlPr>
                                        </m:mPr>
                                        <m:mr>
                                          <m:e>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𝑖𝑗𝑘</m:t>
                                                </m:r>
                                              </m:sub>
                                            </m:sSub>
                                          </m:e>
                                        </m:mr>
                                        <m:mr>
                                          <m:e>
                                            <m:r>
                                              <a:rPr lang="en-US" sz="1400">
                                                <a:effectLst/>
                                                <a:latin typeface="Cambria Math" panose="02040503050406030204" pitchFamily="18" charset="0"/>
                                                <a:ea typeface="Times New Roman" panose="02020603050405020304" pitchFamily="18" charset="0"/>
                                                <a:cs typeface="Times New Roman" panose="02020603050405020304" pitchFamily="18" charset="0"/>
                                              </a:rPr>
                                              <m:t>⋮</m:t>
                                            </m:r>
                                          </m:e>
                                        </m:mr>
                                      </m:m>
                                    </m:e>
                                  </m:mr>
                                </m:m>
                              </m:e>
                            </m:mr>
                          </m:m>
                        </m:e>
                      </m:d>
                    </m:oMath>
                  </m:oMathPara>
                </a14:m>
                <a:endParaRPr lang="en-US" sz="1800" dirty="0"/>
              </a:p>
              <a:p>
                <a:pPr lvl="1">
                  <a:lnSpc>
                    <a:spcPct val="110000"/>
                  </a:lnSpc>
                  <a:spcBef>
                    <a:spcPts val="0"/>
                  </a:spcBef>
                </a:pPr>
                <a:r>
                  <a:rPr lang="en-US" sz="1800" dirty="0"/>
                  <a:t>The intersection is the emitter location (common foci), which can be determined with a weighted least squares approach</a:t>
                </a:r>
              </a:p>
              <a:p>
                <a:pPr>
                  <a:lnSpc>
                    <a:spcPct val="110000"/>
                  </a:lnSpc>
                  <a:spcBef>
                    <a:spcPts val="0"/>
                  </a:spcBef>
                </a:pPr>
                <a:r>
                  <a:rPr lang="en-US" sz="2200" dirty="0"/>
                  <a:t>In 2D, </a:t>
                </a:r>
                <a14:m>
                  <m:oMath xmlns:m="http://schemas.openxmlformats.org/officeDocument/2006/math">
                    <m:r>
                      <a:rPr lang="en-US" sz="2200">
                        <a:latin typeface="Cambria Math" panose="02040503050406030204" pitchFamily="18" charset="0"/>
                      </a:rPr>
                      <m:t>𝑁</m:t>
                    </m:r>
                    <m:r>
                      <a:rPr lang="en-US" sz="2200" i="1" smtClean="0">
                        <a:latin typeface="Cambria Math" panose="02040503050406030204" pitchFamily="18" charset="0"/>
                        <a:ea typeface="Cambria Math" panose="02040503050406030204" pitchFamily="18" charset="0"/>
                      </a:rPr>
                      <m:t>≥</m:t>
                    </m:r>
                    <m:r>
                      <a:rPr lang="en-US" sz="2200" b="0" i="0" smtClean="0">
                        <a:latin typeface="Cambria Math" panose="02040503050406030204" pitchFamily="18" charset="0"/>
                      </a:rPr>
                      <m:t>4</m:t>
                    </m:r>
                  </m:oMath>
                </a14:m>
                <a:r>
                  <a:rPr lang="en-US" sz="2200" dirty="0"/>
                  <a:t> sensors; in 3D, </a:t>
                </a:r>
                <a14:m>
                  <m:oMath xmlns:m="http://schemas.openxmlformats.org/officeDocument/2006/math">
                    <m:r>
                      <a:rPr lang="en-US" sz="2200">
                        <a:latin typeface="Cambria Math" panose="02040503050406030204" pitchFamily="18" charset="0"/>
                      </a:rPr>
                      <m:t>𝑁</m:t>
                    </m:r>
                    <m:r>
                      <a:rPr lang="en-US" sz="2200">
                        <a:latin typeface="Cambria Math" panose="02040503050406030204" pitchFamily="18" charset="0"/>
                      </a:rPr>
                      <m:t>≥5</m:t>
                    </m:r>
                  </m:oMath>
                </a14:m>
                <a:r>
                  <a:rPr lang="en-US" sz="2200" dirty="0"/>
                  <a:t> sensors</a:t>
                </a:r>
              </a:p>
              <a:p>
                <a:pPr>
                  <a:lnSpc>
                    <a:spcPct val="110000"/>
                  </a:lnSpc>
                  <a:spcBef>
                    <a:spcPts val="0"/>
                  </a:spcBef>
                </a:pPr>
                <a:r>
                  <a:rPr lang="en-US" sz="2200" b="1" i="1" dirty="0"/>
                  <a:t>Finding intersection is computationally efficient</a:t>
                </a:r>
                <a:endParaRPr lang="en-CN" b="1" i="1" dirty="0"/>
              </a:p>
            </p:txBody>
          </p:sp>
        </mc:Choice>
        <mc:Fallback xmlns="">
          <p:sp>
            <p:nvSpPr>
              <p:cNvPr id="11" name="Subtitle 2">
                <a:extLst>
                  <a:ext uri="{FF2B5EF4-FFF2-40B4-BE49-F238E27FC236}">
                    <a16:creationId xmlns:a16="http://schemas.microsoft.com/office/drawing/2014/main" id="{729C50F5-9048-BFC5-52D6-9B0658E77C86}"/>
                  </a:ext>
                </a:extLst>
              </p:cNvPr>
              <p:cNvSpPr txBox="1">
                <a:spLocks noRot="1" noChangeAspect="1" noMove="1" noResize="1" noEditPoints="1" noAdjustHandles="1" noChangeArrowheads="1" noChangeShapeType="1" noTextEdit="1"/>
              </p:cNvSpPr>
              <p:nvPr/>
            </p:nvSpPr>
            <p:spPr>
              <a:xfrm>
                <a:off x="520995" y="988828"/>
                <a:ext cx="5968295" cy="5332732"/>
              </a:xfrm>
              <a:prstGeom prst="rect">
                <a:avLst/>
              </a:prstGeom>
              <a:blipFill>
                <a:blip r:embed="rId4"/>
                <a:stretch>
                  <a:fillRect l="-1020" t="-1029" r="-714" b="-91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88C8873-EA7D-3D02-3B7F-80669A431E6C}"/>
              </a:ext>
            </a:extLst>
          </p:cNvPr>
          <p:cNvSpPr txBox="1"/>
          <p:nvPr/>
        </p:nvSpPr>
        <p:spPr>
          <a:xfrm>
            <a:off x="6616637" y="1178548"/>
            <a:ext cx="5306979" cy="870388"/>
          </a:xfrm>
          <a:prstGeom prst="rect">
            <a:avLst/>
          </a:prstGeom>
          <a:noFill/>
        </p:spPr>
        <p:txBody>
          <a:bodyPr wrap="square">
            <a:normAutofit fontScale="70000" lnSpcReduction="20000"/>
          </a:bodyPr>
          <a:lstStyle/>
          <a:p>
            <a:pPr algn="ctr">
              <a:lnSpc>
                <a:spcPct val="120000"/>
              </a:lnSpc>
              <a:spcBef>
                <a:spcPts val="300"/>
              </a:spcBef>
              <a:spcAft>
                <a:spcPts val="300"/>
              </a:spcAft>
              <a:buClr>
                <a:schemeClr val="tx1"/>
              </a:buClr>
            </a:pPr>
            <a:r>
              <a:rPr lang="en-US" b="1" i="1" dirty="0">
                <a:solidFill>
                  <a:schemeClr val="tx2"/>
                </a:solidFill>
              </a:rPr>
              <a:t>Figure</a:t>
            </a:r>
            <a:r>
              <a:rPr lang="en-US" i="1" dirty="0">
                <a:solidFill>
                  <a:schemeClr val="tx2"/>
                </a:solidFill>
              </a:rPr>
              <a:t>: Example of 4 UAS sensors, UAS sensor triad 1 (S1,S2,S3) and UAS sensor triad 2 (S2,S3,S4) form ellipses with intersecting major axes at emitter location: a common focus of each ellipse.</a:t>
            </a:r>
          </a:p>
        </p:txBody>
      </p:sp>
    </p:spTree>
    <p:extLst>
      <p:ext uri="{BB962C8B-B14F-4D97-AF65-F5344CB8AC3E}">
        <p14:creationId xmlns:p14="http://schemas.microsoft.com/office/powerpoint/2010/main" val="119595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5BD10-56EE-2B92-C64E-52BE01340F23}"/>
            </a:ext>
          </a:extLst>
        </p:cNvPr>
        <p:cNvGrpSpPr/>
        <p:nvPr/>
      </p:nvGrpSpPr>
      <p:grpSpPr>
        <a:xfrm>
          <a:off x="0" y="0"/>
          <a:ext cx="0" cy="0"/>
          <a:chOff x="0" y="0"/>
          <a:chExt cx="0" cy="0"/>
        </a:xfrm>
      </p:grpSpPr>
      <p:sp>
        <p:nvSpPr>
          <p:cNvPr id="4" name="TextBox 5">
            <a:extLst>
              <a:ext uri="{FF2B5EF4-FFF2-40B4-BE49-F238E27FC236}">
                <a16:creationId xmlns:a16="http://schemas.microsoft.com/office/drawing/2014/main" id="{378CED91-D4F7-DB41-70C3-8A9377B14EBC}"/>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Advantages of LOCA: Multiple Estimates</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1" name="Subtitle 2">
                <a:extLst>
                  <a:ext uri="{FF2B5EF4-FFF2-40B4-BE49-F238E27FC236}">
                    <a16:creationId xmlns:a16="http://schemas.microsoft.com/office/drawing/2014/main" id="{17E990A8-3B3D-00DC-6074-A76B24EC9072}"/>
                  </a:ext>
                </a:extLst>
              </p:cNvPr>
              <p:cNvSpPr txBox="1">
                <a:spLocks/>
              </p:cNvSpPr>
              <p:nvPr/>
            </p:nvSpPr>
            <p:spPr>
              <a:xfrm>
                <a:off x="520995" y="988828"/>
                <a:ext cx="5968295" cy="533273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Lucida Grande"/>
                  <a:buChar char="-"/>
                  <a:defRPr sz="2400" kern="1200">
                    <a:solidFill>
                      <a:srgbClr val="1B1A97"/>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Wingdings" charset="2"/>
                  <a:buChar char="§"/>
                  <a:defRPr sz="2000" kern="1200">
                    <a:solidFill>
                      <a:srgbClr val="1B1A97"/>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Courier New"/>
                  <a:buChar char="o"/>
                  <a:defRPr sz="1800" kern="1200">
                    <a:solidFill>
                      <a:srgbClr val="1B1A97"/>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Lucida Grande"/>
                  <a:buChar char="-"/>
                  <a:defRPr sz="1800" kern="1200">
                    <a:solidFill>
                      <a:srgbClr val="1B1A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en-US" sz="2400" dirty="0"/>
                  <a:t>With a set of n sensors, there are </a:t>
                </a:r>
                <a14:m>
                  <m:oMath xmlns:m="http://schemas.openxmlformats.org/officeDocument/2006/math">
                    <m:d>
                      <m:dPr>
                        <m:ctrlPr>
                          <a:rPr lang="en-US" sz="1600" i="1" smtClean="0">
                            <a:effectLst/>
                            <a:latin typeface="Cambria Math" panose="02040503050406030204" pitchFamily="18" charset="0"/>
                          </a:rPr>
                        </m:ctrlPr>
                      </m:dPr>
                      <m:e>
                        <m:m>
                          <m:mPr>
                            <m:mcs>
                              <m:mc>
                                <m:mcPr>
                                  <m:count m:val="1"/>
                                  <m:mcJc m:val="center"/>
                                </m:mcPr>
                              </m:mc>
                            </m:mcs>
                            <m:ctrlPr>
                              <a:rPr lang="en-US" sz="1600" i="1">
                                <a:effectLst/>
                                <a:latin typeface="Cambria Math" panose="020405030504060302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3</m:t>
                              </m:r>
                            </m:e>
                          </m:mr>
                        </m:m>
                      </m:e>
                    </m:d>
                  </m:oMath>
                </a14:m>
                <a:r>
                  <a:rPr lang="en-US" sz="1800" dirty="0">
                    <a:effectLst/>
                    <a:latin typeface="Times New Roman" panose="02020603050405020304" pitchFamily="18" charset="0"/>
                    <a:ea typeface="SimSun" panose="02010600030101010101" pitchFamily="2" charset="-122"/>
                  </a:rPr>
                  <a:t>  </a:t>
                </a:r>
                <a:r>
                  <a:rPr lang="en-US" sz="2400" dirty="0"/>
                  <a:t>triads that can be formed: any combination of a subset of 5-to-N (3-dims) of these can produce the emitter location estimate</a:t>
                </a:r>
              </a:p>
              <a:p>
                <a:pPr>
                  <a:lnSpc>
                    <a:spcPct val="110000"/>
                  </a:lnSpc>
                  <a:spcBef>
                    <a:spcPts val="0"/>
                  </a:spcBef>
                </a:pPr>
                <a:endParaRPr lang="en-US" sz="2400" dirty="0"/>
              </a:p>
              <a:p>
                <a:pPr>
                  <a:lnSpc>
                    <a:spcPct val="110000"/>
                  </a:lnSpc>
                  <a:spcBef>
                    <a:spcPts val="0"/>
                  </a:spcBef>
                </a:pPr>
                <a:r>
                  <a:rPr lang="en-US" sz="2400" dirty="0"/>
                  <a:t>Maximum number of intersections can be determined combinatorially:</a:t>
                </a:r>
              </a:p>
              <a:p>
                <a:pPr lvl="1">
                  <a:lnSpc>
                    <a:spcPct val="110000"/>
                  </a:lnSpc>
                  <a:spcBef>
                    <a:spcPts val="0"/>
                  </a:spcBef>
                  <a:buFont typeface="Wingdings" panose="05000000000000000000" pitchFamily="2" charset="2"/>
                  <a:buChar char="§"/>
                </a:pPr>
                <a14:m>
                  <m:oMath xmlns:m="http://schemas.openxmlformats.org/officeDocument/2006/math">
                    <m:r>
                      <a:rPr lang="en-US" sz="1600" i="1" smtClean="0">
                        <a:latin typeface="Cambria Math" panose="02040503050406030204" pitchFamily="18" charset="0"/>
                      </a:rPr>
                      <m:t>𝑖𝑛𝑡𝑒𝑟𝑠𝑒𝑐𝑡</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𝑚𝑎𝑥</m:t>
                        </m:r>
                      </m:sub>
                    </m:sSub>
                    <m:r>
                      <a:rPr lang="en-US" sz="1600" i="0">
                        <a:latin typeface="Cambria Math" panose="02040503050406030204" pitchFamily="18" charset="0"/>
                      </a:rPr>
                      <m:t>=</m:t>
                    </m:r>
                    <m:nary>
                      <m:naryPr>
                        <m:chr m:val="∑"/>
                        <m:limLoc m:val="subSup"/>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=5</m:t>
                        </m:r>
                      </m:sub>
                      <m:sup>
                        <m:r>
                          <a:rPr lang="en-US" sz="1600" i="1">
                            <a:latin typeface="Cambria Math" panose="02040503050406030204" pitchFamily="18" charset="0"/>
                          </a:rPr>
                          <m:t>𝑁</m:t>
                        </m:r>
                      </m:sup>
                      <m:e>
                        <m:d>
                          <m:dPr>
                            <m:ctrlPr>
                              <a:rPr lang="en-US" sz="1600" i="1">
                                <a:solidFill>
                                  <a:srgbClr val="836967"/>
                                </a:solidFill>
                                <a:latin typeface="Cambria Math" panose="02040503050406030204" pitchFamily="18" charset="0"/>
                              </a:rPr>
                            </m:ctrlPr>
                          </m:dPr>
                          <m:e>
                            <m:m>
                              <m:mPr>
                                <m:plcHide m:val="on"/>
                                <m:mcs>
                                  <m:mc>
                                    <m:mcPr>
                                      <m:count m:val="1"/>
                                      <m:mcJc m:val="center"/>
                                    </m:mcPr>
                                  </m:mc>
                                </m:mcs>
                                <m:ctrlPr>
                                  <a:rPr lang="en-US" sz="1600" i="1">
                                    <a:solidFill>
                                      <a:srgbClr val="836967"/>
                                    </a:solidFill>
                                    <a:latin typeface="Cambria Math" panose="02040503050406030204" pitchFamily="18" charset="0"/>
                                  </a:rPr>
                                </m:ctrlPr>
                              </m:mPr>
                              <m:mr>
                                <m:e>
                                  <m:r>
                                    <a:rPr lang="en-US" sz="1600" i="1">
                                      <a:latin typeface="Cambria Math" panose="02040503050406030204" pitchFamily="18" charset="0"/>
                                    </a:rPr>
                                    <m:t>𝑖</m:t>
                                  </m:r>
                                </m:e>
                              </m:mr>
                              <m:mr>
                                <m:e>
                                  <m:r>
                                    <a:rPr lang="en-US" sz="1600" i="0">
                                      <a:latin typeface="Cambria Math" panose="02040503050406030204" pitchFamily="18" charset="0"/>
                                    </a:rPr>
                                    <m:t>5</m:t>
                                  </m:r>
                                </m:e>
                              </m:mr>
                            </m:m>
                          </m:e>
                        </m:d>
                      </m:e>
                    </m:nary>
                  </m:oMath>
                </a14:m>
                <a:endParaRPr lang="en-US" sz="2000" dirty="0"/>
              </a:p>
              <a:p>
                <a:pPr>
                  <a:lnSpc>
                    <a:spcPct val="110000"/>
                  </a:lnSpc>
                  <a:spcBef>
                    <a:spcPts val="0"/>
                  </a:spcBef>
                </a:pPr>
                <a:endParaRPr lang="en-US" sz="2400" dirty="0"/>
              </a:p>
              <a:p>
                <a:pPr>
                  <a:lnSpc>
                    <a:spcPct val="110000"/>
                  </a:lnSpc>
                  <a:spcBef>
                    <a:spcPts val="0"/>
                  </a:spcBef>
                </a:pPr>
                <a:r>
                  <a:rPr lang="en-US" sz="2400" dirty="0"/>
                  <a:t>For a system of 8 cooperative sensors, 130 location estimates can be determined for a correlated signal</a:t>
                </a:r>
              </a:p>
              <a:p>
                <a:pPr>
                  <a:lnSpc>
                    <a:spcPct val="110000"/>
                  </a:lnSpc>
                  <a:spcBef>
                    <a:spcPts val="0"/>
                  </a:spcBef>
                </a:pPr>
                <a:endParaRPr lang="en-US" sz="2400" dirty="0"/>
              </a:p>
              <a:p>
                <a:pPr>
                  <a:lnSpc>
                    <a:spcPct val="110000"/>
                  </a:lnSpc>
                  <a:spcBef>
                    <a:spcPts val="0"/>
                  </a:spcBef>
                </a:pPr>
                <a:r>
                  <a:rPr lang="en-US" sz="2400" dirty="0"/>
                  <a:t>We utilize combinatorial advantages with additional sensors to increase the density in the emitter location estimate</a:t>
                </a:r>
              </a:p>
              <a:p>
                <a:pPr lvl="1">
                  <a:lnSpc>
                    <a:spcPct val="110000"/>
                  </a:lnSpc>
                  <a:spcBef>
                    <a:spcPts val="0"/>
                  </a:spcBef>
                  <a:buFont typeface="Wingdings" panose="05000000000000000000" pitchFamily="2" charset="2"/>
                  <a:buChar char="§"/>
                </a:pPr>
                <a:endParaRPr lang="en-US" dirty="0"/>
              </a:p>
              <a:p>
                <a:pPr>
                  <a:lnSpc>
                    <a:spcPct val="110000"/>
                  </a:lnSpc>
                  <a:spcBef>
                    <a:spcPts val="0"/>
                  </a:spcBef>
                </a:pPr>
                <a:endParaRPr lang="en-US" dirty="0"/>
              </a:p>
              <a:p>
                <a:pPr>
                  <a:lnSpc>
                    <a:spcPct val="110000"/>
                  </a:lnSpc>
                  <a:spcBef>
                    <a:spcPts val="0"/>
                  </a:spcBef>
                </a:pPr>
                <a:endParaRPr lang="en-CN" dirty="0"/>
              </a:p>
            </p:txBody>
          </p:sp>
        </mc:Choice>
        <mc:Fallback xmlns="">
          <p:sp>
            <p:nvSpPr>
              <p:cNvPr id="11" name="Subtitle 2">
                <a:extLst>
                  <a:ext uri="{FF2B5EF4-FFF2-40B4-BE49-F238E27FC236}">
                    <a16:creationId xmlns:a16="http://schemas.microsoft.com/office/drawing/2014/main" id="{17E990A8-3B3D-00DC-6074-A76B24EC9072}"/>
                  </a:ext>
                </a:extLst>
              </p:cNvPr>
              <p:cNvSpPr txBox="1">
                <a:spLocks noRot="1" noChangeAspect="1" noMove="1" noResize="1" noEditPoints="1" noAdjustHandles="1" noChangeArrowheads="1" noChangeShapeType="1" noTextEdit="1"/>
              </p:cNvSpPr>
              <p:nvPr/>
            </p:nvSpPr>
            <p:spPr>
              <a:xfrm>
                <a:off x="520995" y="988828"/>
                <a:ext cx="5968295" cy="5332732"/>
              </a:xfrm>
              <a:prstGeom prst="rect">
                <a:avLst/>
              </a:prstGeom>
              <a:blipFill>
                <a:blip r:embed="rId3"/>
                <a:stretch>
                  <a:fillRect l="-1122" t="-1371" r="-408"/>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1C392157-BEF2-9B18-166A-1ED2625DBDEA}"/>
              </a:ext>
            </a:extLst>
          </p:cNvPr>
          <p:cNvPicPr>
            <a:picLocks noChangeAspect="1"/>
          </p:cNvPicPr>
          <p:nvPr/>
        </p:nvPicPr>
        <p:blipFill>
          <a:blip r:embed="rId4"/>
          <a:stretch>
            <a:fillRect/>
          </a:stretch>
        </p:blipFill>
        <p:spPr>
          <a:xfrm>
            <a:off x="6733543" y="1253331"/>
            <a:ext cx="4937462" cy="4351338"/>
          </a:xfrm>
          <a:prstGeom prst="rect">
            <a:avLst/>
          </a:prstGeom>
        </p:spPr>
      </p:pic>
    </p:spTree>
    <p:extLst>
      <p:ext uri="{BB962C8B-B14F-4D97-AF65-F5344CB8AC3E}">
        <p14:creationId xmlns:p14="http://schemas.microsoft.com/office/powerpoint/2010/main" val="2398773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BC55-49FB-B71A-D5CB-9052A06D164D}"/>
              </a:ext>
            </a:extLst>
          </p:cNvPr>
          <p:cNvSpPr>
            <a:spLocks noGrp="1"/>
          </p:cNvSpPr>
          <p:nvPr>
            <p:ph type="title"/>
          </p:nvPr>
        </p:nvSpPr>
        <p:spPr/>
        <p:txBody>
          <a:bodyPr/>
          <a:lstStyle/>
          <a:p>
            <a:r>
              <a:rPr lang="en-US" dirty="0"/>
              <a:t>Sources of Error</a:t>
            </a:r>
          </a:p>
        </p:txBody>
      </p:sp>
      <p:sp>
        <p:nvSpPr>
          <p:cNvPr id="3" name="Text Placeholder 2">
            <a:extLst>
              <a:ext uri="{FF2B5EF4-FFF2-40B4-BE49-F238E27FC236}">
                <a16:creationId xmlns:a16="http://schemas.microsoft.com/office/drawing/2014/main" id="{CDC64C08-6C41-2A01-107E-DE8A839408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2236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LOCALIZATION</a:t>
            </a: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 ERROR SOURCES</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5" name="Subtitle 2">
                <a:extLst>
                  <a:ext uri="{FF2B5EF4-FFF2-40B4-BE49-F238E27FC236}">
                    <a16:creationId xmlns:a16="http://schemas.microsoft.com/office/drawing/2014/main" id="{BFC8A129-3CDD-D691-F139-370523B23622}"/>
                  </a:ext>
                </a:extLst>
              </p:cNvPr>
              <p:cNvSpPr txBox="1">
                <a:spLocks/>
              </p:cNvSpPr>
              <p:nvPr/>
            </p:nvSpPr>
            <p:spPr>
              <a:xfrm>
                <a:off x="783772" y="1049154"/>
                <a:ext cx="8742256" cy="4667050"/>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100000"/>
                  </a:lnSpc>
                  <a:spcBef>
                    <a:spcPts val="300"/>
                  </a:spcBef>
                  <a:spcAft>
                    <a:spcPts val="300"/>
                  </a:spcAft>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00000"/>
                  </a:lnSpc>
                  <a:spcBef>
                    <a:spcPts val="300"/>
                  </a:spcBef>
                  <a:spcAft>
                    <a:spcPts val="300"/>
                  </a:spcAft>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100000"/>
                  </a:lnSpc>
                  <a:spcBef>
                    <a:spcPts val="300"/>
                  </a:spcBef>
                  <a:spcAft>
                    <a:spcPts val="300"/>
                  </a:spcAft>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100000"/>
                  </a:lnSpc>
                  <a:spcBef>
                    <a:spcPts val="300"/>
                  </a:spcBef>
                  <a:spcAft>
                    <a:spcPts val="300"/>
                  </a:spcAft>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100000"/>
                  </a:lnSpc>
                  <a:spcBef>
                    <a:spcPts val="300"/>
                  </a:spcBef>
                  <a:spcAft>
                    <a:spcPts val="300"/>
                  </a:spcAft>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20000"/>
                  </a:lnSpc>
                  <a:spcBef>
                    <a:spcPts val="300"/>
                  </a:spcBef>
                  <a:spcAft>
                    <a:spcPts val="300"/>
                  </a:spcAft>
                  <a:buFont typeface="Arial" panose="020B0604020202020204" pitchFamily="34" charset="0"/>
                  <a:buChar char="•"/>
                </a:pPr>
                <a:r>
                  <a:rPr lang="en-US" sz="2400" dirty="0"/>
                  <a:t>Error (</a:t>
                </a:r>
                <a14:m>
                  <m:oMath xmlns:m="http://schemas.openxmlformats.org/officeDocument/2006/math">
                    <m:sSub>
                      <m:sSubPr>
                        <m:ctrlPr>
                          <a:rPr lang="en-US" sz="2400" i="1" smtClean="0">
                            <a:effectLst/>
                            <a:latin typeface="Cambria Math" panose="02040503050406030204" pitchFamily="18" charset="0"/>
                          </a:rPr>
                        </m:ctrlPr>
                      </m:sSubPr>
                      <m:e>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𝜀</m:t>
                        </m:r>
                      </m:e>
                      <m:sub>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sz="2400" dirty="0"/>
                  <a:t>) sources all assumed to be Gaussian:</a:t>
                </a:r>
              </a:p>
              <a:p>
                <a:pPr marL="457200" indent="-457200" algn="l">
                  <a:lnSpc>
                    <a:spcPct val="120000"/>
                  </a:lnSpc>
                  <a:buFont typeface="+mj-lt"/>
                  <a:buAutoNum type="arabicPeriod"/>
                </a:pPr>
                <a:r>
                  <a:rPr lang="en-US" u="sng" dirty="0"/>
                  <a:t>Signal TOA </a:t>
                </a:r>
                <a:r>
                  <a:rPr lang="en-US" dirty="0"/>
                  <a:t>(</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acc>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𝑡</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𝜀</m:t>
                        </m:r>
                      </m:e>
                      <m:sub>
                        <m:r>
                          <a:rPr lang="en-US" i="1">
                            <a:latin typeface="Cambria Math" panose="02040503050406030204" pitchFamily="18" charset="0"/>
                            <a:ea typeface="Times New Roman" panose="02020603050405020304" pitchFamily="18" charset="0"/>
                            <a:cs typeface="Times New Roman" panose="02020603050405020304" pitchFamily="18" charset="0"/>
                          </a:rPr>
                          <m:t>𝑡𝑖</m:t>
                        </m:r>
                      </m:sub>
                    </m:sSub>
                  </m:oMath>
                </a14:m>
                <a:r>
                  <a:rPr lang="en-US" dirty="0"/>
                  <a:t>): </a:t>
                </a:r>
                <a14:m>
                  <m:oMath xmlns:m="http://schemas.openxmlformats.org/officeDocument/2006/math">
                    <m:r>
                      <a:rPr lang="en-US" sz="1800" smtClean="0">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t>Distributed sensors require local clock sources, subject to drift &amp; jitter</a:t>
                </a:r>
              </a:p>
              <a:p>
                <a:pPr marL="800100" lvl="1" indent="-342900" algn="l">
                  <a:lnSpc>
                    <a:spcPct val="120000"/>
                  </a:lnSpc>
                  <a:buFont typeface="Arial" panose="020B0604020202020204" pitchFamily="34" charset="0"/>
                  <a:buChar char="•"/>
                </a:pPr>
                <a:r>
                  <a:rPr lang="en-US" dirty="0"/>
                  <a:t>GPS provides time reference accuracy of 30ns </a:t>
                </a:r>
              </a:p>
              <a:p>
                <a:pPr marL="800100" lvl="1" indent="-342900" algn="l">
                  <a:lnSpc>
                    <a:spcPct val="120000"/>
                  </a:lnSpc>
                  <a:buFont typeface="Arial" panose="020B0604020202020204" pitchFamily="34" charset="0"/>
                  <a:buChar char="•"/>
                </a:pPr>
                <a:r>
                  <a:rPr lang="en-US" dirty="0"/>
                  <a:t>Without GPS, utilize WANET clock synchronization OR Chip-Scale Atomic Clock (accuracy ~1ns, e.g. top-right)</a:t>
                </a:r>
              </a:p>
              <a:p>
                <a:pPr marL="457200" indent="-457200" algn="l">
                  <a:lnSpc>
                    <a:spcPct val="120000"/>
                  </a:lnSpc>
                  <a:buFont typeface="+mj-lt"/>
                  <a:buAutoNum type="arabicPeriod"/>
                </a:pPr>
                <a:r>
                  <a:rPr lang="en-US" u="sng" dirty="0"/>
                  <a:t>Sensor location</a:t>
                </a:r>
                <a:r>
                  <a:rPr lang="en-US" dirty="0"/>
                  <a:t> </a:t>
                </a:r>
                <a14:m>
                  <m:oMath xmlns:m="http://schemas.openxmlformats.org/officeDocument/2006/math">
                    <m:d>
                      <m:dPr>
                        <m:ctrlPr>
                          <a:rPr lang="en-US" sz="2400"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𝑥</m:t>
                                      </m:r>
                                    </m:e>
                                  </m:acc>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𝜀</m:t>
                                  </m:r>
                                </m:e>
                                <m:sub>
                                  <m:r>
                                    <a:rPr lang="en-US" i="1">
                                      <a:latin typeface="Cambria Math" panose="02040503050406030204" pitchFamily="18" charset="0"/>
                                      <a:ea typeface="Times New Roman" panose="02020603050405020304" pitchFamily="18" charset="0"/>
                                      <a:cs typeface="Times New Roman" panose="02020603050405020304" pitchFamily="18" charset="0"/>
                                    </a:rPr>
                                    <m:t>𝑥𝑖</m:t>
                                  </m:r>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acc>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𝜀</m:t>
                                  </m:r>
                                </m:e>
                                <m:sub>
                                  <m:r>
                                    <a:rPr lang="en-US" i="1">
                                      <a:latin typeface="Cambria Math" panose="02040503050406030204" pitchFamily="18" charset="0"/>
                                      <a:ea typeface="Times New Roman" panose="02020603050405020304" pitchFamily="18" charset="0"/>
                                      <a:cs typeface="Times New Roman" panose="02020603050405020304" pitchFamily="18" charset="0"/>
                                    </a:rPr>
                                    <m:t>𝑦𝑖</m:t>
                                  </m:r>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Times New Roman" panose="02020603050405020304" pitchFamily="18" charset="0"/>
                                          <a:cs typeface="Times New Roman" panose="02020603050405020304" pitchFamily="18" charset="0"/>
                                        </a:rPr>
                                        <m:t>𝑧</m:t>
                                      </m:r>
                                    </m:e>
                                  </m:acc>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𝑧</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𝜀</m:t>
                                  </m:r>
                                </m:e>
                                <m:sub>
                                  <m:r>
                                    <a:rPr lang="en-US" i="1">
                                      <a:latin typeface="Cambria Math" panose="02040503050406030204" pitchFamily="18" charset="0"/>
                                      <a:ea typeface="Times New Roman" panose="02020603050405020304" pitchFamily="18" charset="0"/>
                                      <a:cs typeface="Times New Roman" panose="02020603050405020304" pitchFamily="18" charset="0"/>
                                    </a:rPr>
                                    <m:t>𝑧𝑖</m:t>
                                  </m:r>
                                </m:sub>
                              </m:sSub>
                            </m:e>
                          </m:mr>
                        </m:m>
                      </m:e>
                    </m:d>
                  </m:oMath>
                </a14:m>
                <a:endParaRPr lang="en-US" dirty="0">
                  <a:ea typeface="Times New Roman" panose="02020603050405020304" pitchFamily="18" charset="0"/>
                  <a:cs typeface="Times New Roman" panose="02020603050405020304" pitchFamily="18" charset="0"/>
                </a:endParaRPr>
              </a:p>
              <a:p>
                <a:pPr marL="800100" lvl="1" indent="-342900" algn="l">
                  <a:lnSpc>
                    <a:spcPct val="120000"/>
                  </a:lnSpc>
                  <a:buFont typeface="Arial" panose="020B0604020202020204" pitchFamily="34" charset="0"/>
                  <a:buChar char="•"/>
                </a:pPr>
                <a:r>
                  <a:rPr lang="en-US" sz="2100" dirty="0"/>
                  <a:t>Determined with UAS-to-UAS LIDAR (accuracy ~2cm, e.g. bottom-right)</a:t>
                </a:r>
              </a:p>
              <a:p>
                <a:pPr marL="457200" indent="-457200" algn="l">
                  <a:lnSpc>
                    <a:spcPct val="120000"/>
                  </a:lnSpc>
                  <a:buFont typeface="+mj-lt"/>
                  <a:buAutoNum type="arabicPeriod"/>
                </a:pPr>
                <a:r>
                  <a:rPr lang="en-US" u="sng" dirty="0"/>
                  <a:t>Signal identification</a:t>
                </a:r>
                <a:r>
                  <a:rPr lang="en-US" dirty="0"/>
                  <a:t>: Each sensor must instantaneously, accurately, and distinctly identify the same received signal features (in this study, assumed &lt;&lt;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𝜀</m:t>
                        </m:r>
                      </m:e>
                      <m:sub>
                        <m:r>
                          <a:rPr lang="en-US" i="1">
                            <a:latin typeface="Cambria Math" panose="02040503050406030204" pitchFamily="18" charset="0"/>
                            <a:ea typeface="Times New Roman" panose="02020603050405020304" pitchFamily="18" charset="0"/>
                            <a:cs typeface="Times New Roman" panose="02020603050405020304" pitchFamily="18" charset="0"/>
                          </a:rPr>
                          <m:t>𝑡𝑖</m:t>
                        </m:r>
                      </m:sub>
                    </m:sSub>
                  </m:oMath>
                </a14:m>
                <a:r>
                  <a:rPr lang="en-US" dirty="0"/>
                  <a:t>)</a:t>
                </a:r>
              </a:p>
              <a:p>
                <a:pPr marL="800100" lvl="1" indent="-342900" algn="l">
                  <a:lnSpc>
                    <a:spcPct val="120000"/>
                  </a:lnSpc>
                  <a:buFont typeface="Arial" panose="020B0604020202020204" pitchFamily="34" charset="0"/>
                  <a:buChar char="•"/>
                </a:pPr>
                <a:r>
                  <a:rPr lang="en-US" dirty="0"/>
                  <a:t>Time-stamping the signal feature can be performed with signal correlation calculations or rising/falling edges.</a:t>
                </a:r>
                <a:endParaRPr lang="en-CN" dirty="0"/>
              </a:p>
              <a:p>
                <a:pPr algn="l">
                  <a:lnSpc>
                    <a:spcPct val="120000"/>
                  </a:lnSpc>
                </a:pPr>
                <a:endParaRPr lang="en-US" u="sng" dirty="0"/>
              </a:p>
              <a:p>
                <a:pPr marL="342900" indent="-342900" algn="l">
                  <a:lnSpc>
                    <a:spcPct val="120000"/>
                  </a:lnSpc>
                  <a:buFont typeface="Arial" panose="020B0604020202020204" pitchFamily="34" charset="0"/>
                  <a:buChar char="•"/>
                </a:pPr>
                <a:r>
                  <a:rPr lang="en-US" u="sng" dirty="0"/>
                  <a:t>Environmental</a:t>
                </a:r>
                <a:r>
                  <a:rPr lang="en-US" dirty="0"/>
                  <a:t>: System must account for atmospheric effects (signal fading, changing propagation speed), multipath, and SNR variations</a:t>
                </a:r>
              </a:p>
            </p:txBody>
          </p:sp>
        </mc:Choice>
        <mc:Fallback xmlns="">
          <p:sp>
            <p:nvSpPr>
              <p:cNvPr id="5" name="Subtitle 2">
                <a:extLst>
                  <a:ext uri="{FF2B5EF4-FFF2-40B4-BE49-F238E27FC236}">
                    <a16:creationId xmlns:a16="http://schemas.microsoft.com/office/drawing/2014/main" id="{BFC8A129-3CDD-D691-F139-370523B23622}"/>
                  </a:ext>
                </a:extLst>
              </p:cNvPr>
              <p:cNvSpPr txBox="1">
                <a:spLocks noRot="1" noChangeAspect="1" noMove="1" noResize="1" noEditPoints="1" noAdjustHandles="1" noChangeArrowheads="1" noChangeShapeType="1" noTextEdit="1"/>
              </p:cNvSpPr>
              <p:nvPr/>
            </p:nvSpPr>
            <p:spPr>
              <a:xfrm>
                <a:off x="783772" y="1049154"/>
                <a:ext cx="8742256" cy="4667050"/>
              </a:xfrm>
              <a:prstGeom prst="rect">
                <a:avLst/>
              </a:prstGeom>
              <a:blipFill>
                <a:blip r:embed="rId3"/>
                <a:stretch>
                  <a:fillRect l="-209" t="-26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6306B579-86B0-4F0E-8013-C0E7359C469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448800" y="828190"/>
            <a:ext cx="2267146" cy="2008044"/>
          </a:xfrm>
          <a:prstGeom prst="rect">
            <a:avLst/>
          </a:prstGeom>
        </p:spPr>
      </p:pic>
      <p:sp>
        <p:nvSpPr>
          <p:cNvPr id="10" name="TextBox 9">
            <a:extLst>
              <a:ext uri="{FF2B5EF4-FFF2-40B4-BE49-F238E27FC236}">
                <a16:creationId xmlns:a16="http://schemas.microsoft.com/office/drawing/2014/main" id="{FF064754-EE01-7AEF-1A18-45AB7D3E0C28}"/>
              </a:ext>
            </a:extLst>
          </p:cNvPr>
          <p:cNvSpPr txBox="1"/>
          <p:nvPr/>
        </p:nvSpPr>
        <p:spPr>
          <a:xfrm>
            <a:off x="9648967" y="2859617"/>
            <a:ext cx="1975513" cy="276999"/>
          </a:xfrm>
          <a:prstGeom prst="rect">
            <a:avLst/>
          </a:prstGeom>
          <a:noFill/>
        </p:spPr>
        <p:txBody>
          <a:bodyPr wrap="square">
            <a:spAutoFit/>
          </a:bodyPr>
          <a:lstStyle/>
          <a:p>
            <a:pPr algn="r"/>
            <a:r>
              <a:rPr lang="en-US" sz="1200" dirty="0">
                <a:hlinkClick r:id="rId5"/>
              </a:rPr>
              <a:t>mRO-50 - </a:t>
            </a:r>
            <a:r>
              <a:rPr lang="en-US" sz="1200" dirty="0" err="1">
                <a:hlinkClick r:id="rId5"/>
              </a:rPr>
              <a:t>Orolia</a:t>
            </a:r>
            <a:endParaRPr lang="en-US" sz="1200" dirty="0"/>
          </a:p>
        </p:txBody>
      </p:sp>
      <p:pic>
        <p:nvPicPr>
          <p:cNvPr id="14" name="Picture 13">
            <a:extLst>
              <a:ext uri="{FF2B5EF4-FFF2-40B4-BE49-F238E27FC236}">
                <a16:creationId xmlns:a16="http://schemas.microsoft.com/office/drawing/2014/main" id="{D0B61906-F141-4FCD-C005-D0AAD192D3D0}"/>
              </a:ext>
            </a:extLst>
          </p:cNvPr>
          <p:cNvPicPr>
            <a:picLocks noChangeAspect="1"/>
          </p:cNvPicPr>
          <p:nvPr/>
        </p:nvPicPr>
        <p:blipFill>
          <a:blip r:embed="rId6"/>
          <a:stretch>
            <a:fillRect/>
          </a:stretch>
        </p:blipFill>
        <p:spPr>
          <a:xfrm>
            <a:off x="9795649" y="3839569"/>
            <a:ext cx="2056820" cy="1876635"/>
          </a:xfrm>
          <a:prstGeom prst="rect">
            <a:avLst/>
          </a:prstGeom>
        </p:spPr>
      </p:pic>
      <p:sp>
        <p:nvSpPr>
          <p:cNvPr id="3" name="Rectangle: Rounded Corners 2">
            <a:extLst>
              <a:ext uri="{FF2B5EF4-FFF2-40B4-BE49-F238E27FC236}">
                <a16:creationId xmlns:a16="http://schemas.microsoft.com/office/drawing/2014/main" id="{B35F6026-D2A1-B212-916E-F3A525F240A0}"/>
              </a:ext>
            </a:extLst>
          </p:cNvPr>
          <p:cNvSpPr/>
          <p:nvPr/>
        </p:nvSpPr>
        <p:spPr>
          <a:xfrm>
            <a:off x="71582" y="4608921"/>
            <a:ext cx="1055390" cy="835219"/>
          </a:xfrm>
          <a:prstGeom prst="roundRect">
            <a:avLst/>
          </a:prstGeom>
          <a:solidFill>
            <a:srgbClr val="4472C4">
              <a:alpha val="52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i="1" dirty="0"/>
              <a:t>B</a:t>
            </a:r>
          </a:p>
        </p:txBody>
      </p:sp>
      <p:sp>
        <p:nvSpPr>
          <p:cNvPr id="6" name="Rectangle: Rounded Corners 5">
            <a:extLst>
              <a:ext uri="{FF2B5EF4-FFF2-40B4-BE49-F238E27FC236}">
                <a16:creationId xmlns:a16="http://schemas.microsoft.com/office/drawing/2014/main" id="{8FC86505-8852-3BD4-326C-0C650A68BE10}"/>
              </a:ext>
            </a:extLst>
          </p:cNvPr>
          <p:cNvSpPr/>
          <p:nvPr/>
        </p:nvSpPr>
        <p:spPr>
          <a:xfrm>
            <a:off x="167124" y="1294822"/>
            <a:ext cx="1055390" cy="2058911"/>
          </a:xfrm>
          <a:prstGeom prst="roundRect">
            <a:avLst/>
          </a:prstGeom>
          <a:solidFill>
            <a:srgbClr val="4472C4">
              <a:alpha val="52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i="1" dirty="0"/>
              <a:t>A</a:t>
            </a:r>
          </a:p>
        </p:txBody>
      </p:sp>
      <p:sp>
        <p:nvSpPr>
          <p:cNvPr id="12" name="TextBox 11">
            <a:extLst>
              <a:ext uri="{FF2B5EF4-FFF2-40B4-BE49-F238E27FC236}">
                <a16:creationId xmlns:a16="http://schemas.microsoft.com/office/drawing/2014/main" id="{77CF7873-F542-95F9-1069-E7290FCA74E4}"/>
              </a:ext>
            </a:extLst>
          </p:cNvPr>
          <p:cNvSpPr txBox="1"/>
          <p:nvPr/>
        </p:nvSpPr>
        <p:spPr>
          <a:xfrm>
            <a:off x="8432800" y="5772126"/>
            <a:ext cx="3678450" cy="438582"/>
          </a:xfrm>
          <a:prstGeom prst="rect">
            <a:avLst/>
          </a:prstGeom>
          <a:solidFill>
            <a:srgbClr val="4472C4">
              <a:alpha val="52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indent="0">
              <a:buFont typeface="+mj-lt"/>
              <a:buNone/>
              <a:defRPr sz="800" b="0" i="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Texas Instruments, "TI LIDAR Pulsed Time of Flight Reference Design," [Online]. Available: https://www.ti.com/lit/pdf/tiducm1b. [Accessed 03 October 2022].</a:t>
            </a:r>
          </a:p>
        </p:txBody>
      </p:sp>
      <p:sp>
        <p:nvSpPr>
          <p:cNvPr id="13" name="TextBox 12">
            <a:extLst>
              <a:ext uri="{FF2B5EF4-FFF2-40B4-BE49-F238E27FC236}">
                <a16:creationId xmlns:a16="http://schemas.microsoft.com/office/drawing/2014/main" id="{4A802898-EDD8-8C9B-A032-06C9B48812D1}"/>
              </a:ext>
            </a:extLst>
          </p:cNvPr>
          <p:cNvSpPr txBox="1"/>
          <p:nvPr/>
        </p:nvSpPr>
        <p:spPr>
          <a:xfrm>
            <a:off x="8128000" y="3147056"/>
            <a:ext cx="3896877" cy="206677"/>
          </a:xfrm>
          <a:prstGeom prst="rect">
            <a:avLst/>
          </a:prstGeom>
          <a:solidFill>
            <a:srgbClr val="4472C4">
              <a:alpha val="52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marL="228600" indent="-228600">
              <a:buFont typeface="+mj-lt"/>
              <a:buAutoNum type="alphaUcPeriod"/>
              <a:defRPr sz="800" b="0" i="0">
                <a:solidFill>
                  <a:srgbClr val="000000"/>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dirty="0"/>
              <a:t>J. Kitching, "Chip-scale Atomic Devices," Applied Physics Letters, 5(3):031302, 2018. </a:t>
            </a:r>
          </a:p>
          <a:p>
            <a:endParaRPr lang="en-US" dirty="0"/>
          </a:p>
        </p:txBody>
      </p:sp>
      <p:sp>
        <p:nvSpPr>
          <p:cNvPr id="15" name="TextBox 14">
            <a:extLst>
              <a:ext uri="{FF2B5EF4-FFF2-40B4-BE49-F238E27FC236}">
                <a16:creationId xmlns:a16="http://schemas.microsoft.com/office/drawing/2014/main" id="{6A1A9617-45B2-4742-F825-A72382E7FD03}"/>
              </a:ext>
            </a:extLst>
          </p:cNvPr>
          <p:cNvSpPr txBox="1"/>
          <p:nvPr/>
        </p:nvSpPr>
        <p:spPr>
          <a:xfrm>
            <a:off x="32878" y="5841700"/>
            <a:ext cx="8091597" cy="426702"/>
          </a:xfrm>
          <a:prstGeom prst="roundRect">
            <a:avLst/>
          </a:prstGeom>
          <a:solidFill>
            <a:srgbClr val="4472C4">
              <a:alpha val="52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algn="ctr">
              <a:defRPr b="1"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indent="-228600" algn="l">
              <a:buFont typeface="+mj-lt"/>
              <a:buAutoNum type="alphaUcPeriod"/>
            </a:pPr>
            <a:r>
              <a:rPr lang="en-US" sz="800" b="0" i="0" dirty="0">
                <a:solidFill>
                  <a:srgbClr val="000000"/>
                </a:solidFill>
                <a:latin typeface="+mj-lt"/>
              </a:rPr>
              <a:t>C. Peters and M. A. Thornton, Cooperative UAS geolocation of emitters with multi-sensor-bounded timing and localization error, in 2023 IEEE Aerospace Conference, 2023, pp. 1-13.</a:t>
            </a:r>
          </a:p>
          <a:p>
            <a:pPr marL="228600" indent="-228600" algn="l">
              <a:buFont typeface="+mj-lt"/>
              <a:buAutoNum type="alphaUcPeriod"/>
            </a:pPr>
            <a:r>
              <a:rPr lang="en-US" sz="800" b="0" i="0" dirty="0">
                <a:solidFill>
                  <a:srgbClr val="000000"/>
                </a:solidFill>
                <a:latin typeface="+mj-lt"/>
              </a:rPr>
              <a:t>C. Peters and M. A. Thornton, Evaluation of environmental and accumulated errors in localization with cooperative UAS arrays, in 2024 IEEE Wireless and Microwave Technology Conference, 2024, article submitted for publication.</a:t>
            </a:r>
          </a:p>
        </p:txBody>
      </p:sp>
    </p:spTree>
    <p:extLst>
      <p:ext uri="{BB962C8B-B14F-4D97-AF65-F5344CB8AC3E}">
        <p14:creationId xmlns:p14="http://schemas.microsoft.com/office/powerpoint/2010/main" val="296335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4" y="988828"/>
                <a:ext cx="11379457" cy="1198191"/>
              </a:xfrm>
            </p:spPr>
            <p:txBody>
              <a:bodyPr>
                <a:normAutofit fontScale="70000" lnSpcReduction="20000"/>
              </a:bodyPr>
              <a:lstStyle/>
              <a:p>
                <a:pPr marL="342900" indent="-342900" algn="l">
                  <a:buFont typeface="Arial" panose="020B0604020202020204" pitchFamily="34" charset="0"/>
                  <a:buChar char="•"/>
                </a:pPr>
                <a:r>
                  <a:rPr lang="en-US" dirty="0"/>
                  <a:t>All observations are estimates that are subject to some bias</a:t>
                </a:r>
              </a:p>
              <a:p>
                <a:pPr marL="342900" indent="-342900" algn="l">
                  <a:buFont typeface="Arial" panose="020B0604020202020204" pitchFamily="34" charset="0"/>
                  <a:buChar char="•"/>
                </a:pPr>
                <a:r>
                  <a:rPr lang="en-US" dirty="0"/>
                  <a:t>CRLB is used to determine the minimum variance (</a:t>
                </a:r>
                <a14:m>
                  <m:oMath xmlns:m="http://schemas.openxmlformats.org/officeDocument/2006/math">
                    <m:sSup>
                      <m:sSupPr>
                        <m:ctrlPr>
                          <a:rPr lang="en-US" i="1" dirty="0" smtClean="0">
                            <a:latin typeface="Cambria Math" panose="02040503050406030204" pitchFamily="18" charset="0"/>
                          </a:rPr>
                        </m:ctrlPr>
                      </m:sSupPr>
                      <m:e>
                        <m:r>
                          <a:rPr lang="en-US" i="1" dirty="0">
                            <a:latin typeface="Cambria Math" panose="02040503050406030204" pitchFamily="18" charset="0"/>
                          </a:rPr>
                          <m:t>𝜎</m:t>
                        </m:r>
                      </m:e>
                      <m:sup>
                        <m:r>
                          <a:rPr lang="en-US" b="0" i="1" dirty="0" smtClean="0">
                            <a:latin typeface="Cambria Math" panose="02040503050406030204" pitchFamily="18" charset="0"/>
                          </a:rPr>
                          <m:t>2</m:t>
                        </m:r>
                      </m:sup>
                    </m:sSup>
                  </m:oMath>
                </a14:m>
                <a:r>
                  <a:rPr lang="en-US" dirty="0"/>
                  <a:t>) of an unbiased estimator</a:t>
                </a:r>
              </a:p>
              <a:p>
                <a:pPr marL="342900" indent="-342900" algn="l">
                  <a:buFont typeface="Arial" panose="020B0604020202020204" pitchFamily="34" charset="0"/>
                  <a:buChar char="•"/>
                </a:pPr>
                <a:r>
                  <a:rPr lang="en-US" dirty="0"/>
                  <a:t>CRLB provides a figure of merit to evaluate the theoretically possible localization accuracy due to varying amounts of the dominant sources of error and measurement inaccuracy</a:t>
                </a:r>
              </a:p>
              <a:p>
                <a:pPr marL="342900" indent="-342900" algn="l">
                  <a:buFont typeface="Arial" panose="020B0604020202020204" pitchFamily="34" charset="0"/>
                  <a:buChar char="•"/>
                </a:pPr>
                <a:endParaRPr lang="en-US" dirty="0"/>
              </a:p>
              <a:p>
                <a:pPr algn="l"/>
                <a:endParaRPr lang="en-CN" dirty="0"/>
              </a:p>
              <a:p>
                <a:pPr marL="342900" indent="-342900" algn="l">
                  <a:buFont typeface="Arial" panose="020B0604020202020204" pitchFamily="34" charset="0"/>
                  <a:buChar char="•"/>
                </a:pPr>
                <a:endParaRPr lang="en-CN" dirty="0"/>
              </a:p>
            </p:txBody>
          </p:sp>
        </mc:Choice>
        <mc:Fallback xmlns="">
          <p:sp>
            <p:nvSpPr>
              <p:cNvPr id="3" name="Subtitle 2">
                <a:extLst>
                  <a:ext uri="{FF2B5EF4-FFF2-40B4-BE49-F238E27FC236}">
                    <a16:creationId xmlns:a16="http://schemas.microsoft.com/office/drawing/2014/main" id="{CC412A5F-750C-BB44-8396-225F46E03934}"/>
                  </a:ext>
                </a:extLst>
              </p:cNvPr>
              <p:cNvSpPr>
                <a:spLocks noGrp="1" noRot="1" noChangeAspect="1" noMove="1" noResize="1" noEditPoints="1" noAdjustHandles="1" noChangeArrowheads="1" noChangeShapeType="1" noTextEdit="1"/>
              </p:cNvSpPr>
              <p:nvPr>
                <p:ph type="subTitle" idx="1"/>
              </p:nvPr>
            </p:nvSpPr>
            <p:spPr>
              <a:xfrm>
                <a:off x="520994" y="988828"/>
                <a:ext cx="11379457" cy="1198191"/>
              </a:xfrm>
              <a:blipFill>
                <a:blip r:embed="rId3"/>
                <a:stretch>
                  <a:fillRect l="-268" t="-5584"/>
                </a:stretch>
              </a:blipFill>
            </p:spPr>
            <p:txBody>
              <a:bodyPr/>
              <a:lstStyle/>
              <a:p>
                <a:r>
                  <a:rPr lang="en-US">
                    <a:noFill/>
                  </a:rPr>
                  <a:t> </a:t>
                </a:r>
              </a:p>
            </p:txBody>
          </p:sp>
        </mc:Fallback>
      </mc:AlternateContent>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398550"/>
          </a:xfrm>
          <a:prstGeom prst="rect">
            <a:avLst/>
          </a:prstGeom>
          <a:noFill/>
        </p:spPr>
        <p:txBody>
          <a:bodyPr wrap="square" lIns="89896" tIns="44948" rIns="89896" bIns="44948" rtlCol="0">
            <a:spAutoFit/>
          </a:bodyPr>
          <a:lstStyle>
            <a:defPPr>
              <a:defRPr lang="en-US"/>
            </a:defPPr>
            <a:lvl1pPr marR="0" lvl="0" indent="0" algn="ctr" fontAlgn="auto">
              <a:lnSpc>
                <a:spcPct val="100000"/>
              </a:lnSpc>
              <a:spcBef>
                <a:spcPts val="0"/>
              </a:spcBef>
              <a:spcAft>
                <a:spcPts val="0"/>
              </a:spcAft>
              <a:buClrTx/>
              <a:buSzTx/>
              <a:buFontTx/>
              <a:buNone/>
              <a:tabLst/>
              <a:defRPr kumimoji="0" sz="3441" b="1" i="0" u="none" strike="noStrike" cap="none" spc="0" normalizeH="0" baseline="0">
                <a:ln>
                  <a:noFill/>
                </a:ln>
                <a:solidFill>
                  <a:srgbClr val="000090"/>
                </a:solidFill>
                <a:effectLst/>
                <a:uLnTx/>
                <a:uFillTx/>
                <a:latin typeface="Arial"/>
                <a:ea typeface="黑体" panose="02010609060101010101" pitchFamily="49" charset="-122"/>
              </a:defRPr>
            </a:lvl1pPr>
          </a:lstStyle>
          <a:p>
            <a:r>
              <a:rPr lang="en-US" altLang="zh-CN" dirty="0"/>
              <a:t>Cramér-R</a:t>
            </a:r>
            <a:r>
              <a:rPr lang="en-US" altLang="zh-CN" dirty="0" err="1"/>
              <a:t>ao</a:t>
            </a:r>
            <a:r>
              <a:rPr lang="en-US" altLang="zh-CN" dirty="0"/>
              <a:t> Lower Bound (CRLB) Background</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D8ED972-878F-9B60-CB39-ACD9D3EEAD8D}"/>
                  </a:ext>
                </a:extLst>
              </p:cNvPr>
              <p:cNvSpPr txBox="1">
                <a:spLocks/>
              </p:cNvSpPr>
              <p:nvPr/>
            </p:nvSpPr>
            <p:spPr>
              <a:xfrm>
                <a:off x="520996" y="2325757"/>
                <a:ext cx="11150010" cy="3587318"/>
              </a:xfrm>
              <a:prstGeom prst="rect">
                <a:avLst/>
              </a:prstGeom>
              <a:ln>
                <a:solidFill>
                  <a:srgbClr val="0070C0"/>
                </a:solidFill>
              </a:ln>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90000"/>
                  </a:lnSpc>
                  <a:spcBef>
                    <a:spcPts val="500"/>
                  </a:spcBef>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90000"/>
                  </a:lnSpc>
                  <a:spcBef>
                    <a:spcPts val="500"/>
                  </a:spcBef>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90000"/>
                  </a:lnSpc>
                  <a:spcBef>
                    <a:spcPts val="500"/>
                  </a:spcBef>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spcBef>
                    <a:spcPts val="300"/>
                  </a:spcBef>
                  <a:spcAft>
                    <a:spcPts val="300"/>
                  </a:spcAft>
                </a:pPr>
                <a:r>
                  <a:rPr lang="en-US" b="1" u="sng" dirty="0"/>
                  <a:t>Determination of the TDOA CRLB:</a:t>
                </a:r>
              </a:p>
              <a:p>
                <a:pPr marL="457200" indent="-457200" algn="l">
                  <a:lnSpc>
                    <a:spcPct val="120000"/>
                  </a:lnSpc>
                  <a:spcBef>
                    <a:spcPts val="300"/>
                  </a:spcBef>
                  <a:spcAft>
                    <a:spcPts val="300"/>
                  </a:spcAft>
                  <a:buFont typeface="+mj-lt"/>
                  <a:buAutoNum type="arabicPeriod"/>
                </a:pPr>
                <a:r>
                  <a:rPr lang="en-US" dirty="0"/>
                  <a:t>Determine observation vector, </a:t>
                </a:r>
                <a14:m>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anose="02020603050405020304" pitchFamily="18" charset="0"/>
                      </a:rPr>
                      <m:t>𝜽</m:t>
                    </m:r>
                  </m:oMath>
                </a14:m>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𝑥</m:t>
                    </m:r>
                  </m:oMath>
                </a14:m>
                <a:r>
                  <a:rPr lang="en-US" dirty="0"/>
                  <a:t>,</a:t>
                </a: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𝑦</m:t>
                    </m:r>
                  </m:oMath>
                </a14:m>
                <a:r>
                  <a:rPr lang="en-US" dirty="0"/>
                  <a:t>,</a:t>
                </a:r>
                <a:r>
                  <a:rPr lang="en-US" dirty="0">
                    <a:ea typeface="Cambria Math" panose="02040503050406030204" pitchFamily="18" charset="0"/>
                    <a:cs typeface="Times New Roman" panose="020206030504050203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𝑧</m:t>
                    </m:r>
                  </m:oMath>
                </a14:m>
                <a:r>
                  <a:rPr lang="en-US" dirty="0"/>
                  <a:t> coordinates of the sensors; local signal time of arrival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Liberation Serif"/>
                            <a:cs typeface="Times New Roman" panose="02020603050405020304" pitchFamily="18" charset="0"/>
                          </a:rPr>
                          <m:t>𝑡</m:t>
                        </m:r>
                      </m:e>
                      <m:sub>
                        <m:r>
                          <a:rPr lang="en-US" i="1">
                            <a:latin typeface="Cambria Math" panose="02040503050406030204" pitchFamily="18" charset="0"/>
                            <a:ea typeface="Liberation Serif"/>
                            <a:cs typeface="Times New Roman" panose="02020603050405020304" pitchFamily="18" charset="0"/>
                          </a:rPr>
                          <m:t>𝑖</m:t>
                        </m:r>
                      </m:sub>
                    </m:sSub>
                  </m:oMath>
                </a14:m>
                <a:r>
                  <a:rPr lang="en-US" dirty="0"/>
                  <a:t>). Each has corresponding standard deviation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𝑖</m:t>
                        </m:r>
                      </m:sub>
                    </m:sSub>
                    <m:r>
                      <a:rPr lang="en-US" b="0" i="0" smtClean="0">
                        <a:latin typeface="Cambria Math" panose="02040503050406030204" pitchFamily="18" charset="0"/>
                      </a:rPr>
                      <m:t>: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𝑦𝑖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𝑧𝑖</m:t>
                            </m:r>
                          </m:sub>
                        </m:sSub>
                        <m:r>
                          <a:rPr lang="en-US" b="0" i="1" smtClean="0">
                            <a:latin typeface="Cambria Math" panose="02040503050406030204" pitchFamily="18" charset="0"/>
                          </a:rPr>
                          <m:t>,</m:t>
                        </m:r>
                        <m:r>
                          <a:rPr lang="en-US" i="1">
                            <a:latin typeface="Cambria Math" panose="02040503050406030204" pitchFamily="18" charset="0"/>
                          </a:rPr>
                          <m:t>𝜎</m:t>
                        </m:r>
                      </m:e>
                      <m:sub>
                        <m:r>
                          <a:rPr lang="en-US" i="1">
                            <a:latin typeface="Cambria Math" panose="02040503050406030204" pitchFamily="18" charset="0"/>
                          </a:rPr>
                          <m:t>𝑡𝑖</m:t>
                        </m:r>
                      </m:sub>
                    </m:sSub>
                  </m:oMath>
                </a14:m>
                <a:endParaRPr lang="en-US" dirty="0"/>
              </a:p>
              <a:p>
                <a:pPr marL="457200" indent="-457200" algn="l">
                  <a:lnSpc>
                    <a:spcPct val="120000"/>
                  </a:lnSpc>
                  <a:spcBef>
                    <a:spcPts val="300"/>
                  </a:spcBef>
                  <a:spcAft>
                    <a:spcPts val="300"/>
                  </a:spcAft>
                  <a:buFont typeface="+mj-lt"/>
                  <a:buAutoNum type="arabicPeriod"/>
                </a:pPr>
                <a:r>
                  <a:rPr lang="en-US" dirty="0"/>
                  <a:t>Calculate log probability distribution function (PDF). Gaussian PDF is:  </a:t>
                </a:r>
                <a14:m>
                  <m:oMath xmlns:m="http://schemas.openxmlformats.org/officeDocument/2006/math">
                    <m:r>
                      <a:rPr lang="en-US" sz="2100" i="1" smtClean="0">
                        <a:latin typeface="Cambria Math" panose="02040503050406030204" pitchFamily="18" charset="0"/>
                        <a:ea typeface="Liberation Serif"/>
                        <a:cs typeface="Times New Roman" panose="02020603050405020304" pitchFamily="18" charset="0"/>
                      </a:rPr>
                      <m:t>𝑝</m:t>
                    </m:r>
                    <m:d>
                      <m:dPr>
                        <m:ctrlPr>
                          <a:rPr lang="en-US" sz="2100" i="1">
                            <a:latin typeface="Cambria Math" panose="02040503050406030204" pitchFamily="18" charset="0"/>
                            <a:ea typeface="Liberation Serif"/>
                            <a:cs typeface="Times New Roman" panose="02020603050405020304" pitchFamily="18" charset="0"/>
                          </a:rPr>
                        </m:ctrlPr>
                      </m:dPr>
                      <m:e>
                        <m:d>
                          <m:dPr>
                            <m:begChr m:val=""/>
                            <m:endChr m:val="|"/>
                            <m:ctrlPr>
                              <a:rPr lang="en-US" sz="2100" i="1">
                                <a:latin typeface="Cambria Math" panose="02040503050406030204" pitchFamily="18" charset="0"/>
                                <a:cs typeface="Times New Roman" panose="02020603050405020304" pitchFamily="18" charset="0"/>
                              </a:rPr>
                            </m:ctrlPr>
                          </m:dPr>
                          <m:e>
                            <m:acc>
                              <m:accPr>
                                <m:chr m:val="̂"/>
                                <m:ctrlPr>
                                  <a:rPr lang="en-US" sz="2100" i="1" kern="100">
                                    <a:latin typeface="Cambria Math" panose="02040503050406030204" pitchFamily="18" charset="0"/>
                                    <a:ea typeface="DejaVu Sans"/>
                                    <a:cs typeface="Times New Roman" panose="02020603050405020304" pitchFamily="18" charset="0"/>
                                  </a:rPr>
                                </m:ctrlPr>
                              </m:accPr>
                              <m:e>
                                <m:sSub>
                                  <m:sSubPr>
                                    <m:ctrlPr>
                                      <a:rPr lang="en-US" sz="2100" i="1" kern="100">
                                        <a:latin typeface="Cambria Math" panose="02040503050406030204" pitchFamily="18" charset="0"/>
                                        <a:ea typeface="DejaVu Sans"/>
                                        <a:cs typeface="Times New Roman" panose="02020603050405020304" pitchFamily="18" charset="0"/>
                                      </a:rPr>
                                    </m:ctrlPr>
                                  </m:sSubPr>
                                  <m:e>
                                    <m:r>
                                      <a:rPr lang="en-US" sz="2100" i="1">
                                        <a:latin typeface="Cambria Math" panose="02040503050406030204" pitchFamily="18" charset="0"/>
                                        <a:ea typeface="Liberation Serif"/>
                                        <a:cs typeface="Times New Roman" panose="02020603050405020304" pitchFamily="18" charset="0"/>
                                      </a:rPr>
                                      <m:t>𝜏</m:t>
                                    </m:r>
                                  </m:e>
                                  <m:sub>
                                    <m:r>
                                      <a:rPr lang="en-US" sz="2100" i="1" kern="100">
                                        <a:latin typeface="Cambria Math" panose="02040503050406030204" pitchFamily="18" charset="0"/>
                                        <a:ea typeface="DejaVu Sans"/>
                                        <a:cs typeface="Times New Roman" panose="02020603050405020304" pitchFamily="18" charset="0"/>
                                      </a:rPr>
                                      <m:t>𝑖</m:t>
                                    </m:r>
                                  </m:sub>
                                </m:sSub>
                              </m:e>
                            </m:acc>
                          </m:e>
                        </m:d>
                        <m:r>
                          <a:rPr lang="en-US" sz="2100" b="1" i="1">
                            <a:latin typeface="Cambria Math" panose="02040503050406030204" pitchFamily="18" charset="0"/>
                            <a:ea typeface="Cambria Math" panose="02040503050406030204" pitchFamily="18" charset="0"/>
                            <a:cs typeface="Times New Roman" panose="02020603050405020304" pitchFamily="18" charset="0"/>
                          </a:rPr>
                          <m:t>𝜽</m:t>
                        </m:r>
                      </m:e>
                    </m:d>
                    <m:r>
                      <a:rPr lang="en-US" sz="2100" i="1" smtClean="0">
                        <a:latin typeface="Cambria Math" panose="02040503050406030204" pitchFamily="18" charset="0"/>
                        <a:ea typeface="Liberation Serif"/>
                        <a:cs typeface="Times New Roman" panose="02020603050405020304" pitchFamily="18" charset="0"/>
                      </a:rPr>
                      <m:t>=</m:t>
                    </m:r>
                    <m:f>
                      <m:fPr>
                        <m:ctrlPr>
                          <a:rPr lang="en-US" sz="2100" i="1">
                            <a:latin typeface="Cambria Math" panose="02040503050406030204" pitchFamily="18" charset="0"/>
                            <a:cs typeface="Times New Roman" panose="02020603050405020304" pitchFamily="18" charset="0"/>
                          </a:rPr>
                        </m:ctrlPr>
                      </m:fPr>
                      <m:num>
                        <m:r>
                          <a:rPr lang="en-US" sz="2100" i="1">
                            <a:latin typeface="Cambria Math" panose="02040503050406030204" pitchFamily="18" charset="0"/>
                            <a:ea typeface="Liberation Serif"/>
                            <a:cs typeface="Times New Roman" panose="02020603050405020304" pitchFamily="18" charset="0"/>
                          </a:rPr>
                          <m:t>1</m:t>
                        </m:r>
                      </m:num>
                      <m:den>
                        <m:rad>
                          <m:radPr>
                            <m:degHide m:val="on"/>
                            <m:ctrlPr>
                              <a:rPr lang="en-US" sz="2100" i="1">
                                <a:latin typeface="Cambria Math" panose="02040503050406030204" pitchFamily="18" charset="0"/>
                                <a:cs typeface="Times New Roman" panose="02020603050405020304" pitchFamily="18" charset="0"/>
                              </a:rPr>
                            </m:ctrlPr>
                          </m:radPr>
                          <m:deg/>
                          <m:e>
                            <m:r>
                              <a:rPr lang="en-US" sz="2100" i="1">
                                <a:latin typeface="Cambria Math" panose="02040503050406030204" pitchFamily="18" charset="0"/>
                                <a:ea typeface="Liberation Serif"/>
                                <a:cs typeface="Times New Roman" panose="02020603050405020304" pitchFamily="18" charset="0"/>
                              </a:rPr>
                              <m:t>2</m:t>
                            </m:r>
                            <m:r>
                              <a:rPr lang="en-US" sz="2100" i="1">
                                <a:latin typeface="Cambria Math" panose="02040503050406030204" pitchFamily="18" charset="0"/>
                                <a:ea typeface="Liberation Serif"/>
                                <a:cs typeface="Times New Roman" panose="02020603050405020304" pitchFamily="18" charset="0"/>
                              </a:rPr>
                              <m:t>𝜋</m:t>
                            </m:r>
                          </m:e>
                        </m:rad>
                        <m:sSub>
                          <m:sSubPr>
                            <m:ctrlPr>
                              <a:rPr lang="en-US" sz="2100" i="1">
                                <a:latin typeface="Cambria Math" panose="02040503050406030204" pitchFamily="18" charset="0"/>
                                <a:cs typeface="Times New Roman" panose="02020603050405020304" pitchFamily="18" charset="0"/>
                              </a:rPr>
                            </m:ctrlPr>
                          </m:sSubPr>
                          <m:e>
                            <m:r>
                              <a:rPr lang="en-US" sz="2100" i="1">
                                <a:latin typeface="Cambria Math" panose="02040503050406030204" pitchFamily="18" charset="0"/>
                                <a:ea typeface="Liberation Serif"/>
                                <a:cs typeface="Times New Roman" panose="02020603050405020304" pitchFamily="18" charset="0"/>
                              </a:rPr>
                              <m:t>𝜎</m:t>
                            </m:r>
                          </m:e>
                          <m:sub>
                            <m:r>
                              <a:rPr lang="en-US" sz="2100" i="1">
                                <a:latin typeface="Cambria Math" panose="02040503050406030204" pitchFamily="18" charset="0"/>
                                <a:ea typeface="Liberation Serif"/>
                                <a:cs typeface="Times New Roman" panose="02020603050405020304" pitchFamily="18" charset="0"/>
                              </a:rPr>
                              <m:t>𝑖</m:t>
                            </m:r>
                          </m:sub>
                        </m:sSub>
                      </m:den>
                    </m:f>
                    <m:sSup>
                      <m:sSupPr>
                        <m:ctrlPr>
                          <a:rPr lang="en-US" sz="2100" i="1">
                            <a:latin typeface="Cambria Math" panose="02040503050406030204" pitchFamily="18" charset="0"/>
                            <a:cs typeface="Times New Roman" panose="02020603050405020304" pitchFamily="18" charset="0"/>
                          </a:rPr>
                        </m:ctrlPr>
                      </m:sSupPr>
                      <m:e>
                        <m:r>
                          <a:rPr lang="en-US" sz="2100" i="1">
                            <a:latin typeface="Cambria Math" panose="02040503050406030204" pitchFamily="18" charset="0"/>
                            <a:ea typeface="Liberation Serif"/>
                            <a:cs typeface="Times New Roman" panose="02020603050405020304" pitchFamily="18" charset="0"/>
                          </a:rPr>
                          <m:t>𝑒</m:t>
                        </m:r>
                      </m:e>
                      <m:sup>
                        <m:r>
                          <a:rPr lang="en-US" sz="2100" i="1">
                            <a:latin typeface="Cambria Math" panose="02040503050406030204" pitchFamily="18" charset="0"/>
                            <a:ea typeface="Liberation Serif"/>
                            <a:cs typeface="Times New Roman" panose="02020603050405020304" pitchFamily="18" charset="0"/>
                          </a:rPr>
                          <m:t>−</m:t>
                        </m:r>
                        <m:f>
                          <m:fPr>
                            <m:ctrlPr>
                              <a:rPr lang="en-US" sz="2100" i="1">
                                <a:latin typeface="Cambria Math" panose="02040503050406030204" pitchFamily="18" charset="0"/>
                                <a:cs typeface="Times New Roman" panose="02020603050405020304" pitchFamily="18" charset="0"/>
                              </a:rPr>
                            </m:ctrlPr>
                          </m:fPr>
                          <m:num>
                            <m:r>
                              <a:rPr lang="en-US" sz="2100" i="1">
                                <a:latin typeface="Cambria Math" panose="02040503050406030204" pitchFamily="18" charset="0"/>
                                <a:ea typeface="Liberation Serif"/>
                                <a:cs typeface="Times New Roman" panose="02020603050405020304" pitchFamily="18" charset="0"/>
                              </a:rPr>
                              <m:t>1</m:t>
                            </m:r>
                          </m:num>
                          <m:den>
                            <m:r>
                              <a:rPr lang="en-US" sz="2100" i="1">
                                <a:latin typeface="Cambria Math" panose="02040503050406030204" pitchFamily="18" charset="0"/>
                                <a:ea typeface="Liberation Serif"/>
                                <a:cs typeface="Times New Roman" panose="02020603050405020304" pitchFamily="18" charset="0"/>
                              </a:rPr>
                              <m:t>2</m:t>
                            </m:r>
                            <m:sSup>
                              <m:sSupPr>
                                <m:ctrlPr>
                                  <a:rPr lang="en-US" sz="2100" i="1">
                                    <a:latin typeface="Cambria Math" panose="02040503050406030204" pitchFamily="18" charset="0"/>
                                    <a:cs typeface="Times New Roman" panose="02020603050405020304" pitchFamily="18" charset="0"/>
                                  </a:rPr>
                                </m:ctrlPr>
                              </m:sSupPr>
                              <m:e>
                                <m:sSub>
                                  <m:sSubPr>
                                    <m:ctrlPr>
                                      <a:rPr lang="en-US" sz="2100" i="1">
                                        <a:latin typeface="Cambria Math" panose="02040503050406030204" pitchFamily="18" charset="0"/>
                                        <a:cs typeface="Times New Roman" panose="02020603050405020304" pitchFamily="18" charset="0"/>
                                      </a:rPr>
                                    </m:ctrlPr>
                                  </m:sSubPr>
                                  <m:e>
                                    <m:r>
                                      <a:rPr lang="en-US" sz="2100" i="1">
                                        <a:latin typeface="Cambria Math" panose="02040503050406030204" pitchFamily="18" charset="0"/>
                                        <a:ea typeface="Liberation Serif"/>
                                        <a:cs typeface="Times New Roman" panose="02020603050405020304" pitchFamily="18" charset="0"/>
                                      </a:rPr>
                                      <m:t>𝜎</m:t>
                                    </m:r>
                                  </m:e>
                                  <m:sub>
                                    <m:r>
                                      <a:rPr lang="en-US" sz="2100" i="1">
                                        <a:latin typeface="Cambria Math" panose="02040503050406030204" pitchFamily="18" charset="0"/>
                                        <a:ea typeface="Liberation Serif"/>
                                        <a:cs typeface="Times New Roman" panose="02020603050405020304" pitchFamily="18" charset="0"/>
                                      </a:rPr>
                                      <m:t>𝑖</m:t>
                                    </m:r>
                                  </m:sub>
                                </m:sSub>
                              </m:e>
                              <m:sup>
                                <m:r>
                                  <a:rPr lang="en-US" sz="2100" i="1">
                                    <a:latin typeface="Cambria Math" panose="02040503050406030204" pitchFamily="18" charset="0"/>
                                    <a:ea typeface="Liberation Serif"/>
                                    <a:cs typeface="Times New Roman" panose="02020603050405020304" pitchFamily="18" charset="0"/>
                                  </a:rPr>
                                  <m:t>2</m:t>
                                </m:r>
                              </m:sup>
                            </m:sSup>
                          </m:den>
                        </m:f>
                        <m:sSup>
                          <m:sSupPr>
                            <m:ctrlPr>
                              <a:rPr lang="en-US" sz="2100" i="1">
                                <a:latin typeface="Cambria Math" panose="02040503050406030204" pitchFamily="18" charset="0"/>
                                <a:cs typeface="Times New Roman" panose="02020603050405020304" pitchFamily="18" charset="0"/>
                              </a:rPr>
                            </m:ctrlPr>
                          </m:sSupPr>
                          <m:e>
                            <m:d>
                              <m:dPr>
                                <m:ctrlPr>
                                  <a:rPr lang="en-US" sz="2100" i="1">
                                    <a:latin typeface="Cambria Math" panose="02040503050406030204" pitchFamily="18" charset="0"/>
                                    <a:cs typeface="Times New Roman" panose="02020603050405020304" pitchFamily="18" charset="0"/>
                                  </a:rPr>
                                </m:ctrlPr>
                              </m:dPr>
                              <m:e>
                                <m:acc>
                                  <m:accPr>
                                    <m:chr m:val="̂"/>
                                    <m:ctrlPr>
                                      <a:rPr lang="en-US" sz="2100" i="1" kern="100">
                                        <a:latin typeface="Cambria Math" panose="02040503050406030204" pitchFamily="18" charset="0"/>
                                        <a:ea typeface="DejaVu Sans"/>
                                        <a:cs typeface="Times New Roman" panose="02020603050405020304" pitchFamily="18" charset="0"/>
                                      </a:rPr>
                                    </m:ctrlPr>
                                  </m:accPr>
                                  <m:e>
                                    <m:sSub>
                                      <m:sSubPr>
                                        <m:ctrlPr>
                                          <a:rPr lang="en-US" sz="2100" i="1" kern="100">
                                            <a:latin typeface="Cambria Math" panose="02040503050406030204" pitchFamily="18" charset="0"/>
                                            <a:ea typeface="DejaVu Sans"/>
                                            <a:cs typeface="Times New Roman" panose="02020603050405020304" pitchFamily="18" charset="0"/>
                                          </a:rPr>
                                        </m:ctrlPr>
                                      </m:sSubPr>
                                      <m:e>
                                        <m:r>
                                          <a:rPr lang="en-US" sz="2100" i="1">
                                            <a:latin typeface="Cambria Math" panose="02040503050406030204" pitchFamily="18" charset="0"/>
                                            <a:ea typeface="Liberation Serif"/>
                                            <a:cs typeface="Times New Roman" panose="02020603050405020304" pitchFamily="18" charset="0"/>
                                          </a:rPr>
                                          <m:t>𝜏</m:t>
                                        </m:r>
                                      </m:e>
                                      <m:sub>
                                        <m:r>
                                          <a:rPr lang="en-US" sz="2100" i="1">
                                            <a:latin typeface="Cambria Math" panose="02040503050406030204" pitchFamily="18" charset="0"/>
                                            <a:ea typeface="Liberation Serif"/>
                                            <a:cs typeface="Times New Roman" panose="02020603050405020304" pitchFamily="18" charset="0"/>
                                          </a:rPr>
                                          <m:t>𝑖</m:t>
                                        </m:r>
                                      </m:sub>
                                    </m:sSub>
                                  </m:e>
                                </m:acc>
                                <m:r>
                                  <a:rPr lang="en-US" sz="2100" i="1" kern="100">
                                    <a:latin typeface="Cambria Math" panose="02040503050406030204" pitchFamily="18" charset="0"/>
                                    <a:ea typeface="DejaVu Sans"/>
                                    <a:cs typeface="Times New Roman" panose="02020603050405020304" pitchFamily="18" charset="0"/>
                                  </a:rPr>
                                  <m:t>−</m:t>
                                </m:r>
                                <m:sSub>
                                  <m:sSubPr>
                                    <m:ctrlPr>
                                      <a:rPr lang="en-US" sz="2100" i="1">
                                        <a:latin typeface="Cambria Math" panose="02040503050406030204" pitchFamily="18" charset="0"/>
                                        <a:cs typeface="Times New Roman" panose="02020603050405020304" pitchFamily="18" charset="0"/>
                                      </a:rPr>
                                    </m:ctrlPr>
                                  </m:sSubPr>
                                  <m:e>
                                    <m:r>
                                      <a:rPr lang="en-US" sz="2100" i="1">
                                        <a:latin typeface="Cambria Math" panose="02040503050406030204" pitchFamily="18" charset="0"/>
                                        <a:ea typeface="Liberation Serif"/>
                                        <a:cs typeface="Times New Roman" panose="02020603050405020304" pitchFamily="18" charset="0"/>
                                      </a:rPr>
                                      <m:t>𝜏</m:t>
                                    </m:r>
                                  </m:e>
                                  <m:sub>
                                    <m:r>
                                      <a:rPr lang="en-US" sz="2100" i="1">
                                        <a:latin typeface="Cambria Math" panose="02040503050406030204" pitchFamily="18" charset="0"/>
                                        <a:ea typeface="Liberation Serif"/>
                                        <a:cs typeface="Times New Roman" panose="02020603050405020304" pitchFamily="18" charset="0"/>
                                      </a:rPr>
                                      <m:t>𝑖</m:t>
                                    </m:r>
                                  </m:sub>
                                </m:sSub>
                                <m:d>
                                  <m:dPr>
                                    <m:ctrlPr>
                                      <a:rPr lang="en-US" sz="2100" i="1" smtClean="0">
                                        <a:latin typeface="Cambria Math" panose="02040503050406030204" pitchFamily="18" charset="0"/>
                                        <a:ea typeface="Liberation Serif"/>
                                        <a:cs typeface="Times New Roman" panose="02020603050405020304" pitchFamily="18" charset="0"/>
                                      </a:rPr>
                                    </m:ctrlPr>
                                  </m:dPr>
                                  <m:e>
                                    <m:r>
                                      <a:rPr lang="en-US" sz="2100" b="1" i="1">
                                        <a:latin typeface="Cambria Math" panose="02040503050406030204" pitchFamily="18" charset="0"/>
                                        <a:ea typeface="Cambria Math" panose="02040503050406030204" pitchFamily="18" charset="0"/>
                                        <a:cs typeface="Times New Roman" panose="02020603050405020304" pitchFamily="18" charset="0"/>
                                      </a:rPr>
                                      <m:t>𝜽</m:t>
                                    </m:r>
                                  </m:e>
                                </m:d>
                              </m:e>
                            </m:d>
                          </m:e>
                          <m:sup>
                            <m:r>
                              <a:rPr lang="en-US" sz="2100" i="1">
                                <a:latin typeface="Cambria Math" panose="02040503050406030204" pitchFamily="18" charset="0"/>
                                <a:ea typeface="Liberation Serif"/>
                                <a:cs typeface="Times New Roman" panose="02020603050405020304" pitchFamily="18" charset="0"/>
                              </a:rPr>
                              <m:t>2</m:t>
                            </m:r>
                          </m:sup>
                        </m:sSup>
                      </m:sup>
                    </m:sSup>
                  </m:oMath>
                </a14:m>
                <a:endParaRPr lang="en-US" dirty="0"/>
              </a:p>
              <a:p>
                <a:pPr marL="457200" indent="-457200" algn="l">
                  <a:lnSpc>
                    <a:spcPct val="120000"/>
                  </a:lnSpc>
                  <a:spcBef>
                    <a:spcPts val="300"/>
                  </a:spcBef>
                  <a:spcAft>
                    <a:spcPts val="300"/>
                  </a:spcAft>
                  <a:buFont typeface="+mj-lt"/>
                  <a:buAutoNum type="arabicPeriod"/>
                </a:pPr>
                <a:r>
                  <a:rPr lang="en-US" dirty="0"/>
                  <a:t>Calculate the partial derivative of the log PDF </a:t>
                </a:r>
                <a:r>
                  <a:rPr lang="en-US" dirty="0" err="1"/>
                  <a:t>w.r.t.</a:t>
                </a:r>
                <a:r>
                  <a:rPr lang="en-US" dirty="0"/>
                  <a:t> the observation vector: </a:t>
                </a:r>
                <a14:m>
                  <m:oMath xmlns:m="http://schemas.openxmlformats.org/officeDocument/2006/math">
                    <m:func>
                      <m:funcPr>
                        <m:ctrlPr>
                          <a:rPr lang="en-US" b="1" i="1">
                            <a:latin typeface="Cambria Math" panose="02040503050406030204" pitchFamily="18" charset="0"/>
                            <a:ea typeface="Liberation Serif"/>
                            <a:cs typeface="Times New Roman" panose="02020603050405020304" pitchFamily="18" charset="0"/>
                          </a:rPr>
                        </m:ctrlPr>
                      </m:funcPr>
                      <m:fName>
                        <m:r>
                          <m:rPr>
                            <m:sty m:val="p"/>
                          </m:rPr>
                          <a:rPr lang="en-US">
                            <a:latin typeface="Cambria Math" panose="02040503050406030204" pitchFamily="18" charset="0"/>
                            <a:ea typeface="Liberation Serif"/>
                            <a:cs typeface="Times New Roman" panose="02020603050405020304" pitchFamily="18" charset="0"/>
                          </a:rPr>
                          <m:t>ln</m:t>
                        </m:r>
                      </m:fName>
                      <m:e>
                        <m:r>
                          <a:rPr lang="en-US" i="1">
                            <a:latin typeface="Cambria Math" panose="02040503050406030204" pitchFamily="18" charset="0"/>
                            <a:ea typeface="Liberation Serif"/>
                            <a:cs typeface="Times New Roman" panose="02020603050405020304" pitchFamily="18" charset="0"/>
                          </a:rPr>
                          <m:t>𝑝</m:t>
                        </m:r>
                        <m:d>
                          <m:dPr>
                            <m:ctrlPr>
                              <a:rPr lang="en-US" i="1">
                                <a:latin typeface="Cambria Math" panose="02040503050406030204" pitchFamily="18" charset="0"/>
                                <a:ea typeface="Liberation Serif"/>
                                <a:cs typeface="Times New Roman" panose="02020603050405020304" pitchFamily="18" charset="0"/>
                              </a:rPr>
                            </m:ctrlPr>
                          </m:dPr>
                          <m:e>
                            <m:d>
                              <m:dPr>
                                <m:begChr m:val=""/>
                                <m:endChr m:val="|"/>
                                <m:ctrlPr>
                                  <a:rPr lang="en-US" i="1">
                                    <a:latin typeface="Cambria Math" panose="02040503050406030204" pitchFamily="18" charset="0"/>
                                    <a:ea typeface="Liberation Serif"/>
                                    <a:cs typeface="Times New Roman" panose="02020603050405020304" pitchFamily="18" charset="0"/>
                                  </a:rPr>
                                </m:ctrlPr>
                              </m:dPr>
                              <m:e>
                                <m:acc>
                                  <m:accPr>
                                    <m:chr m:val="̂"/>
                                    <m:ctrlPr>
                                      <a:rPr lang="en-US" i="1" kern="100">
                                        <a:latin typeface="Cambria Math" panose="02040503050406030204" pitchFamily="18" charset="0"/>
                                        <a:ea typeface="Liberation Serif"/>
                                        <a:cs typeface="Times New Roman" panose="02020603050405020304" pitchFamily="18" charset="0"/>
                                      </a:rPr>
                                    </m:ctrlPr>
                                  </m:accPr>
                                  <m:e>
                                    <m:sSub>
                                      <m:sSubPr>
                                        <m:ctrlPr>
                                          <a:rPr lang="en-US" i="1" kern="100">
                                            <a:latin typeface="Cambria Math" panose="02040503050406030204" pitchFamily="18" charset="0"/>
                                            <a:ea typeface="Liberation Serif"/>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𝜏</m:t>
                                        </m:r>
                                      </m:e>
                                      <m:sub>
                                        <m:r>
                                          <a:rPr lang="en-US" i="1" kern="100">
                                            <a:latin typeface="Cambria Math" panose="02040503050406030204" pitchFamily="18" charset="0"/>
                                            <a:ea typeface="DejaVu Sans"/>
                                            <a:cs typeface="Times New Roman" panose="02020603050405020304" pitchFamily="18" charset="0"/>
                                          </a:rPr>
                                          <m:t>𝑖</m:t>
                                        </m:r>
                                      </m:sub>
                                    </m:sSub>
                                  </m:e>
                                </m:acc>
                              </m:e>
                            </m:d>
                            <m:r>
                              <a:rPr lang="en-US" b="1" i="1">
                                <a:latin typeface="Cambria Math" panose="02040503050406030204" pitchFamily="18" charset="0"/>
                                <a:ea typeface="Cambria Math" panose="02040503050406030204" pitchFamily="18" charset="0"/>
                                <a:cs typeface="Times New Roman" panose="02020603050405020304" pitchFamily="18" charset="0"/>
                              </a:rPr>
                              <m:t>𝜽</m:t>
                            </m:r>
                          </m:e>
                        </m:d>
                      </m:e>
                    </m:func>
                  </m:oMath>
                </a14:m>
                <a:endParaRPr lang="en-US" dirty="0"/>
              </a:p>
              <a:p>
                <a:pPr marL="457200" indent="-457200" algn="l">
                  <a:lnSpc>
                    <a:spcPct val="120000"/>
                  </a:lnSpc>
                  <a:spcBef>
                    <a:spcPts val="300"/>
                  </a:spcBef>
                  <a:spcAft>
                    <a:spcPts val="300"/>
                  </a:spcAft>
                  <a:buFont typeface="+mj-lt"/>
                  <a:buAutoNum type="arabicPeriod"/>
                </a:pPr>
                <a:r>
                  <a:rPr lang="en-US" dirty="0"/>
                  <a:t>Determine the squared Expected Value of the result to calculate the </a:t>
                </a:r>
                <a:r>
                  <a:rPr lang="en-US" u="sng" dirty="0"/>
                  <a:t>Fisher Information Matrix </a:t>
                </a:r>
                <a:r>
                  <a:rPr lang="en-US" dirty="0"/>
                  <a:t>(FIM): </a:t>
                </a:r>
                <a14:m>
                  <m:oMath xmlns:m="http://schemas.openxmlformats.org/officeDocument/2006/math">
                    <m:r>
                      <a:rPr lang="en-US" b="1" i="1">
                        <a:latin typeface="Cambria Math" panose="02040503050406030204" pitchFamily="18" charset="0"/>
                        <a:ea typeface="Liberation Serif"/>
                        <a:cs typeface="Times New Roman" panose="02020603050405020304" pitchFamily="18" charset="0"/>
                      </a:rPr>
                      <m:t>𝐉</m:t>
                    </m:r>
                    <m:r>
                      <a:rPr lang="en-US" i="1">
                        <a:latin typeface="Cambria Math" panose="02040503050406030204" pitchFamily="18" charset="0"/>
                        <a:ea typeface="Liberation Serif"/>
                        <a:cs typeface="Times New Roman" panose="02020603050405020304" pitchFamily="18" charset="0"/>
                      </a:rPr>
                      <m:t>=</m:t>
                    </m:r>
                    <m:sSup>
                      <m:sSupPr>
                        <m:ctrlPr>
                          <a:rPr lang="en-US" i="1" smtClean="0">
                            <a:latin typeface="Cambria Math" panose="02040503050406030204" pitchFamily="18" charset="0"/>
                            <a:cs typeface="Times New Roman" panose="02020603050405020304" pitchFamily="18" charset="0"/>
                          </a:rPr>
                        </m:ctrlPr>
                      </m:sSupPr>
                      <m:e>
                        <m:d>
                          <m:dPr>
                            <m:ctrlPr>
                              <a:rPr lang="en-US" i="1" smtClean="0">
                                <a:latin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Liberation Serif"/>
                                <a:cs typeface="Times New Roman" panose="02020603050405020304" pitchFamily="18" charset="0"/>
                              </a:rPr>
                              <m:t>𝔼</m:t>
                            </m:r>
                            <m:d>
                              <m:dPr>
                                <m:begChr m:val="["/>
                                <m:endChr m:val="]"/>
                                <m:ctrlPr>
                                  <a:rPr lang="en-US" i="1">
                                    <a:latin typeface="Cambria Math" panose="02040503050406030204" pitchFamily="18" charset="0"/>
                                    <a:ea typeface="Liberation Serif"/>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m:t>
                                    </m:r>
                                  </m:num>
                                  <m:den>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𝜽</m:t>
                                    </m:r>
                                  </m:den>
                                </m:f>
                                <m:func>
                                  <m:funcPr>
                                    <m:ctrlPr>
                                      <a:rPr lang="en-US" b="1" i="1">
                                        <a:latin typeface="Cambria Math" panose="02040503050406030204" pitchFamily="18" charset="0"/>
                                        <a:ea typeface="Liberation Serif"/>
                                        <a:cs typeface="Times New Roman" panose="02020603050405020304" pitchFamily="18" charset="0"/>
                                      </a:rPr>
                                    </m:ctrlPr>
                                  </m:funcPr>
                                  <m:fName>
                                    <m:r>
                                      <m:rPr>
                                        <m:sty m:val="p"/>
                                      </m:rPr>
                                      <a:rPr lang="en-US">
                                        <a:latin typeface="Cambria Math" panose="02040503050406030204" pitchFamily="18" charset="0"/>
                                        <a:ea typeface="Liberation Serif"/>
                                        <a:cs typeface="Times New Roman" panose="02020603050405020304" pitchFamily="18" charset="0"/>
                                      </a:rPr>
                                      <m:t>ln</m:t>
                                    </m:r>
                                  </m:fName>
                                  <m:e>
                                    <m:r>
                                      <a:rPr lang="en-US" i="1">
                                        <a:latin typeface="Cambria Math" panose="02040503050406030204" pitchFamily="18" charset="0"/>
                                        <a:ea typeface="Liberation Serif"/>
                                        <a:cs typeface="Times New Roman" panose="02020603050405020304" pitchFamily="18" charset="0"/>
                                      </a:rPr>
                                      <m:t>𝑝</m:t>
                                    </m:r>
                                    <m:d>
                                      <m:dPr>
                                        <m:ctrlPr>
                                          <a:rPr lang="en-US" i="1">
                                            <a:latin typeface="Cambria Math" panose="02040503050406030204" pitchFamily="18" charset="0"/>
                                            <a:ea typeface="Liberation Serif"/>
                                            <a:cs typeface="Times New Roman" panose="02020603050405020304" pitchFamily="18" charset="0"/>
                                          </a:rPr>
                                        </m:ctrlPr>
                                      </m:dPr>
                                      <m:e>
                                        <m:d>
                                          <m:dPr>
                                            <m:begChr m:val=""/>
                                            <m:endChr m:val="|"/>
                                            <m:ctrlPr>
                                              <a:rPr lang="en-US" i="1">
                                                <a:latin typeface="Cambria Math" panose="02040503050406030204" pitchFamily="18" charset="0"/>
                                                <a:ea typeface="Liberation Serif"/>
                                                <a:cs typeface="Times New Roman" panose="02020603050405020304" pitchFamily="18" charset="0"/>
                                              </a:rPr>
                                            </m:ctrlPr>
                                          </m:dPr>
                                          <m:e>
                                            <m:acc>
                                              <m:accPr>
                                                <m:chr m:val="̂"/>
                                                <m:ctrlPr>
                                                  <a:rPr lang="en-US" i="1" kern="100">
                                                    <a:latin typeface="Cambria Math" panose="02040503050406030204" pitchFamily="18" charset="0"/>
                                                    <a:ea typeface="Liberation Serif"/>
                                                    <a:cs typeface="Times New Roman" panose="02020603050405020304" pitchFamily="18" charset="0"/>
                                                  </a:rPr>
                                                </m:ctrlPr>
                                              </m:accPr>
                                              <m:e>
                                                <m:sSub>
                                                  <m:sSubPr>
                                                    <m:ctrlPr>
                                                      <a:rPr lang="en-US" i="1" kern="100">
                                                        <a:latin typeface="Cambria Math" panose="02040503050406030204" pitchFamily="18" charset="0"/>
                                                        <a:ea typeface="Liberation Serif"/>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𝜏</m:t>
                                                    </m:r>
                                                  </m:e>
                                                  <m:sub>
                                                    <m:r>
                                                      <a:rPr lang="en-US" i="1" kern="100">
                                                        <a:latin typeface="Cambria Math" panose="02040503050406030204" pitchFamily="18" charset="0"/>
                                                        <a:ea typeface="DejaVu Sans"/>
                                                        <a:cs typeface="Times New Roman" panose="02020603050405020304" pitchFamily="18" charset="0"/>
                                                      </a:rPr>
                                                      <m:t>𝑖</m:t>
                                                    </m:r>
                                                  </m:sub>
                                                </m:sSub>
                                              </m:e>
                                            </m:acc>
                                          </m:e>
                                        </m:d>
                                        <m:r>
                                          <a:rPr lang="en-US" b="1" i="1">
                                            <a:latin typeface="Cambria Math" panose="02040503050406030204" pitchFamily="18" charset="0"/>
                                            <a:ea typeface="Cambria Math" panose="02040503050406030204" pitchFamily="18" charset="0"/>
                                            <a:cs typeface="Times New Roman" panose="02020603050405020304" pitchFamily="18" charset="0"/>
                                          </a:rPr>
                                          <m:t>𝜽</m:t>
                                        </m:r>
                                      </m:e>
                                    </m:d>
                                  </m:e>
                                </m:func>
                              </m:e>
                            </m:d>
                          </m:e>
                        </m:d>
                      </m:e>
                      <m:sup>
                        <m:r>
                          <a:rPr lang="en-US" i="1" smtClean="0">
                            <a:latin typeface="Cambria Math" panose="02040503050406030204" pitchFamily="18" charset="0"/>
                            <a:cs typeface="Times New Roman" panose="02020603050405020304" pitchFamily="18" charset="0"/>
                          </a:rPr>
                          <m:t>2</m:t>
                        </m:r>
                      </m:sup>
                    </m:sSup>
                  </m:oMath>
                </a14:m>
                <a:r>
                  <a:rPr lang="en-US" dirty="0"/>
                  <a:t>, </a:t>
                </a:r>
                <a:r>
                  <a:rPr lang="en-US" sz="2500" dirty="0"/>
                  <a:t>where </a:t>
                </a:r>
                <a14:m>
                  <m:oMath xmlns:m="http://schemas.openxmlformats.org/officeDocument/2006/math">
                    <m:r>
                      <a:rPr lang="en-US" sz="2500">
                        <a:latin typeface="Cambria Math" panose="02040503050406030204" pitchFamily="18" charset="0"/>
                      </a:rPr>
                      <m:t>𝔼</m:t>
                    </m:r>
                  </m:oMath>
                </a14:m>
                <a:r>
                  <a:rPr lang="en-US" sz="2500" dirty="0"/>
                  <a:t> </a:t>
                </a:r>
                <a:r>
                  <a:rPr lang="en-US" dirty="0"/>
                  <a:t>is the Expected value. The FIM can also be calculated in an alternate equivalent form: </a:t>
                </a:r>
                <a14:m>
                  <m:oMath xmlns:m="http://schemas.openxmlformats.org/officeDocument/2006/math">
                    <m:r>
                      <a:rPr lang="en-US" b="1" i="1">
                        <a:latin typeface="Cambria Math" panose="02040503050406030204" pitchFamily="18" charset="0"/>
                        <a:ea typeface="Liberation Serif"/>
                        <a:cs typeface="Times New Roman" panose="02020603050405020304" pitchFamily="18" charset="0"/>
                      </a:rPr>
                      <m:t>𝐉</m:t>
                    </m:r>
                    <m:r>
                      <a:rPr lang="en-US" i="1">
                        <a:latin typeface="Cambria Math" panose="02040503050406030204" pitchFamily="18" charset="0"/>
                        <a:ea typeface="Liberation Serif"/>
                        <a:cs typeface="Times New Roman" panose="02020603050405020304" pitchFamily="18" charset="0"/>
                      </a:rPr>
                      <m:t>=</m:t>
                    </m:r>
                    <m:r>
                      <a:rPr lang="en-US" i="1" smtClean="0">
                        <a:latin typeface="Cambria Math" panose="02040503050406030204" pitchFamily="18" charset="0"/>
                        <a:ea typeface="Liberation Serif"/>
                        <a:cs typeface="Times New Roman" panose="02020603050405020304" pitchFamily="18" charset="0"/>
                      </a:rPr>
                      <m:t>−</m:t>
                    </m:r>
                    <m:r>
                      <a:rPr lang="en-US" i="1">
                        <a:latin typeface="Cambria Math" panose="02040503050406030204" pitchFamily="18" charset="0"/>
                        <a:ea typeface="Liberation Serif"/>
                        <a:cs typeface="Times New Roman" panose="02020603050405020304" pitchFamily="18" charset="0"/>
                      </a:rPr>
                      <m:t>𝔼</m:t>
                    </m:r>
                    <m:d>
                      <m:dPr>
                        <m:begChr m:val="["/>
                        <m:endChr m:val="]"/>
                        <m:ctrlPr>
                          <a:rPr lang="en-US" i="1">
                            <a:latin typeface="Cambria Math" panose="02040503050406030204" pitchFamily="18" charset="0"/>
                            <a:ea typeface="Liberation Serif"/>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sSup>
                              <m:sSupPr>
                                <m:ctrlPr>
                                  <a:rPr lang="en-US" i="1" smtClean="0">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m:t>
                                </m:r>
                              </m:e>
                              <m:sup>
                                <m:r>
                                  <a:rPr lang="en-US" i="1" smtClean="0">
                                    <a:latin typeface="Cambria Math" panose="02040503050406030204" pitchFamily="18" charset="0"/>
                                    <a:cs typeface="Times New Roman" panose="02020603050405020304" pitchFamily="18" charset="0"/>
                                  </a:rPr>
                                  <m:t>2</m:t>
                                </m:r>
                              </m:sup>
                            </m:sSup>
                          </m:num>
                          <m:den>
                            <m:r>
                              <a:rPr lang="en-US"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1" i="1">
                                    <a:latin typeface="Cambria Math" panose="02040503050406030204" pitchFamily="18" charset="0"/>
                                    <a:ea typeface="Cambria Math" panose="02040503050406030204" pitchFamily="18" charset="0"/>
                                    <a:cs typeface="Times New Roman" panose="02020603050405020304" pitchFamily="18" charset="0"/>
                                  </a:rPr>
                                  <m:t>𝜽</m:t>
                                </m:r>
                              </m:e>
                              <m:sup>
                                <m:r>
                                  <a:rPr lang="en-US" i="1" smtClean="0">
                                    <a:latin typeface="Cambria Math" panose="02040503050406030204" pitchFamily="18" charset="0"/>
                                    <a:ea typeface="Cambria Math" panose="02040503050406030204" pitchFamily="18" charset="0"/>
                                    <a:cs typeface="Times New Roman" panose="02020603050405020304" pitchFamily="18" charset="0"/>
                                  </a:rPr>
                                  <m:t>2</m:t>
                                </m:r>
                              </m:sup>
                            </m:sSup>
                          </m:den>
                        </m:f>
                        <m:func>
                          <m:funcPr>
                            <m:ctrlPr>
                              <a:rPr lang="en-US" b="1" i="1">
                                <a:latin typeface="Cambria Math" panose="02040503050406030204" pitchFamily="18" charset="0"/>
                                <a:ea typeface="Liberation Serif"/>
                                <a:cs typeface="Times New Roman" panose="02020603050405020304" pitchFamily="18" charset="0"/>
                              </a:rPr>
                            </m:ctrlPr>
                          </m:funcPr>
                          <m:fName>
                            <m:r>
                              <m:rPr>
                                <m:sty m:val="p"/>
                              </m:rPr>
                              <a:rPr lang="en-US">
                                <a:latin typeface="Cambria Math" panose="02040503050406030204" pitchFamily="18" charset="0"/>
                                <a:ea typeface="Liberation Serif"/>
                                <a:cs typeface="Times New Roman" panose="02020603050405020304" pitchFamily="18" charset="0"/>
                              </a:rPr>
                              <m:t>ln</m:t>
                            </m:r>
                          </m:fName>
                          <m:e>
                            <m:r>
                              <a:rPr lang="en-US" i="1">
                                <a:latin typeface="Cambria Math" panose="02040503050406030204" pitchFamily="18" charset="0"/>
                                <a:ea typeface="Liberation Serif"/>
                                <a:cs typeface="Times New Roman" panose="02020603050405020304" pitchFamily="18" charset="0"/>
                              </a:rPr>
                              <m:t>𝑝</m:t>
                            </m:r>
                            <m:d>
                              <m:dPr>
                                <m:ctrlPr>
                                  <a:rPr lang="en-US" i="1">
                                    <a:latin typeface="Cambria Math" panose="02040503050406030204" pitchFamily="18" charset="0"/>
                                    <a:ea typeface="Liberation Serif"/>
                                    <a:cs typeface="Times New Roman" panose="02020603050405020304" pitchFamily="18" charset="0"/>
                                  </a:rPr>
                                </m:ctrlPr>
                              </m:dPr>
                              <m:e>
                                <m:d>
                                  <m:dPr>
                                    <m:begChr m:val=""/>
                                    <m:endChr m:val="|"/>
                                    <m:ctrlPr>
                                      <a:rPr lang="en-US" i="1">
                                        <a:latin typeface="Cambria Math" panose="02040503050406030204" pitchFamily="18" charset="0"/>
                                        <a:ea typeface="Liberation Serif"/>
                                        <a:cs typeface="Times New Roman" panose="02020603050405020304" pitchFamily="18" charset="0"/>
                                      </a:rPr>
                                    </m:ctrlPr>
                                  </m:dPr>
                                  <m:e>
                                    <m:acc>
                                      <m:accPr>
                                        <m:chr m:val="̂"/>
                                        <m:ctrlPr>
                                          <a:rPr lang="en-US" i="1" kern="100">
                                            <a:latin typeface="Cambria Math" panose="02040503050406030204" pitchFamily="18" charset="0"/>
                                            <a:ea typeface="Liberation Serif"/>
                                            <a:cs typeface="Times New Roman" panose="02020603050405020304" pitchFamily="18" charset="0"/>
                                          </a:rPr>
                                        </m:ctrlPr>
                                      </m:accPr>
                                      <m:e>
                                        <m:sSub>
                                          <m:sSubPr>
                                            <m:ctrlPr>
                                              <a:rPr lang="en-US" i="1" kern="100">
                                                <a:latin typeface="Cambria Math" panose="02040503050406030204" pitchFamily="18" charset="0"/>
                                                <a:ea typeface="Liberation Serif"/>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𝜏</m:t>
                                            </m:r>
                                          </m:e>
                                          <m:sub>
                                            <m:r>
                                              <a:rPr lang="en-US" i="1" kern="100">
                                                <a:latin typeface="Cambria Math" panose="02040503050406030204" pitchFamily="18" charset="0"/>
                                                <a:ea typeface="DejaVu Sans"/>
                                                <a:cs typeface="Times New Roman" panose="02020603050405020304" pitchFamily="18" charset="0"/>
                                              </a:rPr>
                                              <m:t>𝑖</m:t>
                                            </m:r>
                                          </m:sub>
                                        </m:sSub>
                                      </m:e>
                                    </m:acc>
                                  </m:e>
                                </m:d>
                                <m:r>
                                  <a:rPr lang="en-US" b="1" i="1">
                                    <a:latin typeface="Cambria Math" panose="02040503050406030204" pitchFamily="18" charset="0"/>
                                    <a:ea typeface="Cambria Math" panose="02040503050406030204" pitchFamily="18" charset="0"/>
                                    <a:cs typeface="Times New Roman" panose="02020603050405020304" pitchFamily="18" charset="0"/>
                                  </a:rPr>
                                  <m:t>𝜽</m:t>
                                </m:r>
                              </m:e>
                            </m:d>
                          </m:e>
                        </m:func>
                      </m:e>
                    </m:d>
                  </m:oMath>
                </a14:m>
                <a:endParaRPr lang="en-US" b="1" dirty="0">
                  <a:ea typeface="Cambria Math" panose="02040503050406030204" pitchFamily="18" charset="0"/>
                  <a:cs typeface="Times New Roman" panose="02020603050405020304" pitchFamily="18" charset="0"/>
                </a:endParaRPr>
              </a:p>
              <a:p>
                <a:pPr marL="457200" indent="-457200" algn="l">
                  <a:lnSpc>
                    <a:spcPct val="120000"/>
                  </a:lnSpc>
                  <a:spcBef>
                    <a:spcPts val="300"/>
                  </a:spcBef>
                  <a:spcAft>
                    <a:spcPts val="300"/>
                  </a:spcAft>
                  <a:buFont typeface="+mj-lt"/>
                  <a:buAutoNum type="arabicPeriod"/>
                </a:pPr>
                <a:r>
                  <a:rPr lang="en-US" dirty="0"/>
                  <a:t>Calculate the inverse of the FIM to determine the CRLB:  </a:t>
                </a:r>
                <a14:m>
                  <m:oMath xmlns:m="http://schemas.openxmlformats.org/officeDocument/2006/math">
                    <m:r>
                      <a:rPr lang="en-US" baseline="-25000" smtClean="0">
                        <a:latin typeface="Cambria Math" panose="02040503050406030204" pitchFamily="18" charset="0"/>
                      </a:rPr>
                      <m:t> </m:t>
                    </m:r>
                    <m:sSup>
                      <m:sSupPr>
                        <m:ctrlPr>
                          <a:rPr lang="en-US" i="1" baseline="-25000"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baseline="-25000">
                                <a:latin typeface="Cambria Math" panose="02040503050406030204" pitchFamily="18" charset="0"/>
                              </a:rPr>
                              <m:t>𝑖</m:t>
                            </m:r>
                          </m:sub>
                        </m:sSub>
                      </m:e>
                      <m:sup>
                        <m:r>
                          <a:rPr lang="en-US" i="1">
                            <a:latin typeface="Cambria Math" panose="02040503050406030204" pitchFamily="18" charset="0"/>
                          </a:rPr>
                          <m:t>2</m:t>
                        </m:r>
                      </m:sup>
                    </m:sSup>
                    <m:r>
                      <a:rPr lang="en-US" i="1" smtClean="0">
                        <a:latin typeface="Cambria Math" panose="02040503050406030204" pitchFamily="18" charset="0"/>
                      </a:rPr>
                      <m:t>≥</m:t>
                    </m:r>
                    <m:sSup>
                      <m:sSupPr>
                        <m:ctrlPr>
                          <a:rPr lang="en-US" i="1" baseline="-25000" smtClean="0">
                            <a:latin typeface="Cambria Math" panose="02040503050406030204" pitchFamily="18" charset="0"/>
                          </a:rPr>
                        </m:ctrlPr>
                      </m:sSupPr>
                      <m:e>
                        <m:r>
                          <a:rPr lang="en-US" b="1" i="1">
                            <a:latin typeface="Cambria Math" panose="02040503050406030204" pitchFamily="18" charset="0"/>
                            <a:ea typeface="Liberation Serif"/>
                            <a:cs typeface="Times New Roman" panose="02020603050405020304" pitchFamily="18" charset="0"/>
                          </a:rPr>
                          <m:t>𝐉</m:t>
                        </m:r>
                      </m:e>
                      <m:sup>
                        <m:r>
                          <a:rPr lang="en-US" i="1" smtClean="0">
                            <a:latin typeface="Cambria Math" panose="02040503050406030204" pitchFamily="18" charset="0"/>
                          </a:rPr>
                          <m:t>−1</m:t>
                        </m:r>
                      </m:sup>
                    </m:sSup>
                  </m:oMath>
                </a14:m>
                <a:endParaRPr lang="en-US" dirty="0"/>
              </a:p>
            </p:txBody>
          </p:sp>
        </mc:Choice>
        <mc:Fallback xmlns="">
          <p:sp>
            <p:nvSpPr>
              <p:cNvPr id="5" name="Content Placeholder 2">
                <a:extLst>
                  <a:ext uri="{FF2B5EF4-FFF2-40B4-BE49-F238E27FC236}">
                    <a16:creationId xmlns:a16="http://schemas.microsoft.com/office/drawing/2014/main" id="{4D8ED972-878F-9B60-CB39-ACD9D3EEAD8D}"/>
                  </a:ext>
                </a:extLst>
              </p:cNvPr>
              <p:cNvSpPr txBox="1">
                <a:spLocks noRot="1" noChangeAspect="1" noMove="1" noResize="1" noEditPoints="1" noAdjustHandles="1" noChangeArrowheads="1" noChangeShapeType="1" noTextEdit="1"/>
              </p:cNvSpPr>
              <p:nvPr/>
            </p:nvSpPr>
            <p:spPr>
              <a:xfrm>
                <a:off x="520996" y="2325757"/>
                <a:ext cx="11150010" cy="3587318"/>
              </a:xfrm>
              <a:prstGeom prst="rect">
                <a:avLst/>
              </a:prstGeom>
              <a:blipFill>
                <a:blip r:embed="rId4"/>
                <a:stretch>
                  <a:fillRect l="-218" t="-508" r="-218"/>
                </a:stretch>
              </a:blipFill>
              <a:ln>
                <a:solidFill>
                  <a:srgbClr val="0070C0"/>
                </a:solidFill>
              </a:ln>
            </p:spPr>
            <p:txBody>
              <a:bodyPr/>
              <a:lstStyle/>
              <a:p>
                <a:r>
                  <a:rPr lang="en-US">
                    <a:noFill/>
                  </a:rPr>
                  <a:t> </a:t>
                </a:r>
              </a:p>
            </p:txBody>
          </p:sp>
        </mc:Fallback>
      </mc:AlternateContent>
      <p:sp>
        <p:nvSpPr>
          <p:cNvPr id="8" name="Slide Number Placeholder 1">
            <a:extLst>
              <a:ext uri="{FF2B5EF4-FFF2-40B4-BE49-F238E27FC236}">
                <a16:creationId xmlns:a16="http://schemas.microsoft.com/office/drawing/2014/main" id="{9D8DD5C1-DDB5-DC8A-619F-5A41C104F030}"/>
              </a:ext>
            </a:extLst>
          </p:cNvPr>
          <p:cNvSpPr>
            <a:spLocks noGrp="1"/>
          </p:cNvSpPr>
          <p:nvPr>
            <p:ph type="sldNum" sz="quarter" idx="4"/>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TextBox 1">
            <a:extLst>
              <a:ext uri="{FF2B5EF4-FFF2-40B4-BE49-F238E27FC236}">
                <a16:creationId xmlns:a16="http://schemas.microsoft.com/office/drawing/2014/main" id="{23B6806F-AAD6-1800-C0F8-C4DF59A06C68}"/>
              </a:ext>
            </a:extLst>
          </p:cNvPr>
          <p:cNvSpPr txBox="1"/>
          <p:nvPr/>
        </p:nvSpPr>
        <p:spPr>
          <a:xfrm>
            <a:off x="0" y="6080970"/>
            <a:ext cx="8435892"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R. </a:t>
            </a:r>
            <a:r>
              <a:rPr lang="en-US" sz="800" dirty="0" err="1">
                <a:solidFill>
                  <a:srgbClr val="000000"/>
                </a:solidFill>
                <a:effectLst/>
                <a:latin typeface="Times New Roman" panose="02020603050405020304" pitchFamily="18" charset="0"/>
                <a:ea typeface="MS Mincho" panose="02020609040205080304" pitchFamily="49" charset="-128"/>
              </a:rPr>
              <a:t>Kaune</a:t>
            </a:r>
            <a:r>
              <a:rPr lang="en-US" sz="800" dirty="0">
                <a:solidFill>
                  <a:srgbClr val="000000"/>
                </a:solidFill>
                <a:effectLst/>
                <a:latin typeface="Times New Roman" panose="02020603050405020304" pitchFamily="18" charset="0"/>
                <a:ea typeface="MS Mincho" panose="02020609040205080304" pitchFamily="49" charset="-128"/>
              </a:rPr>
              <a:t>, J. </a:t>
            </a:r>
            <a:r>
              <a:rPr lang="en-US" sz="800" dirty="0" err="1">
                <a:solidFill>
                  <a:srgbClr val="000000"/>
                </a:solidFill>
                <a:effectLst/>
                <a:latin typeface="Times New Roman" panose="02020603050405020304" pitchFamily="18" charset="0"/>
                <a:ea typeface="MS Mincho" panose="02020609040205080304" pitchFamily="49" charset="-128"/>
              </a:rPr>
              <a:t>Hörst</a:t>
            </a:r>
            <a:r>
              <a:rPr lang="en-US" sz="800" dirty="0">
                <a:solidFill>
                  <a:srgbClr val="000000"/>
                </a:solidFill>
                <a:effectLst/>
                <a:latin typeface="Times New Roman" panose="02020603050405020304" pitchFamily="18" charset="0"/>
                <a:ea typeface="MS Mincho" panose="02020609040205080304" pitchFamily="49" charset="-128"/>
              </a:rPr>
              <a:t> and W. Koch, "Accuracy analysis for TDOA localization in sensor networks," in proc., 14th International Conference on Information Fusion, pp. 1-8, 2011. </a:t>
            </a:r>
          </a:p>
        </p:txBody>
      </p:sp>
    </p:spTree>
    <p:extLst>
      <p:ext uri="{BB962C8B-B14F-4D97-AF65-F5344CB8AC3E}">
        <p14:creationId xmlns:p14="http://schemas.microsoft.com/office/powerpoint/2010/main" val="1718092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defPPr>
              <a:defRPr lang="en-US"/>
            </a:defPPr>
            <a:lvl1pPr marR="0" lvl="0" indent="0" algn="ctr" fontAlgn="auto">
              <a:lnSpc>
                <a:spcPct val="100000"/>
              </a:lnSpc>
              <a:spcBef>
                <a:spcPts val="0"/>
              </a:spcBef>
              <a:spcAft>
                <a:spcPts val="0"/>
              </a:spcAft>
              <a:buClrTx/>
              <a:buSzTx/>
              <a:buFontTx/>
              <a:buNone/>
              <a:tabLst/>
              <a:defRPr kumimoji="0" sz="3441" b="1" i="0" u="none" strike="noStrike" cap="none" spc="0" normalizeH="0" baseline="0">
                <a:ln>
                  <a:noFill/>
                </a:ln>
                <a:solidFill>
                  <a:srgbClr val="000090"/>
                </a:solidFill>
                <a:effectLst/>
                <a:uLnTx/>
                <a:uFillTx/>
                <a:latin typeface="Arial"/>
                <a:ea typeface="黑体" panose="02010609060101010101" pitchFamily="49" charset="-122"/>
              </a:defRPr>
            </a:lvl1pPr>
          </a:lstStyle>
          <a:p>
            <a:r>
              <a:rPr lang="en-US" altLang="zh-CN" dirty="0"/>
              <a:t>CRLB for Sensor Position Errors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D8ED972-878F-9B60-CB39-ACD9D3EEAD8D}"/>
                  </a:ext>
                </a:extLst>
              </p:cNvPr>
              <p:cNvSpPr txBox="1">
                <a:spLocks/>
              </p:cNvSpPr>
              <p:nvPr/>
            </p:nvSpPr>
            <p:spPr>
              <a:xfrm>
                <a:off x="520994" y="885826"/>
                <a:ext cx="11080456" cy="5391150"/>
              </a:xfrm>
              <a:prstGeom prst="rect">
                <a:avLst/>
              </a:prstGeom>
              <a:ln>
                <a:noFill/>
              </a:ln>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90000"/>
                  </a:lnSpc>
                  <a:spcBef>
                    <a:spcPts val="500"/>
                  </a:spcBef>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90000"/>
                  </a:lnSpc>
                  <a:spcBef>
                    <a:spcPts val="500"/>
                  </a:spcBef>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90000"/>
                  </a:lnSpc>
                  <a:spcBef>
                    <a:spcPts val="500"/>
                  </a:spcBef>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17220" indent="-342900" algn="l">
                  <a:lnSpc>
                    <a:spcPct val="120000"/>
                  </a:lnSpc>
                  <a:spcBef>
                    <a:spcPts val="300"/>
                  </a:spcBef>
                  <a:spcAft>
                    <a:spcPts val="300"/>
                  </a:spcAft>
                  <a:buFont typeface="Arial" panose="020B0604020202020204" pitchFamily="34" charset="0"/>
                  <a:buChar char="•"/>
                </a:pPr>
                <a:r>
                  <a:rPr lang="en-US" dirty="0"/>
                  <a:t>For TDOA, variance is dependent on both the anchor sensor and the measurement sensor, creating covariance matrix: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Liberation Serif"/>
                            <a:cs typeface="Times New Roman" panose="02020603050405020304" pitchFamily="18" charset="0"/>
                          </a:rPr>
                          <m:t>𝐑</m:t>
                        </m:r>
                      </m:e>
                      <m:sub>
                        <m:r>
                          <a:rPr lang="en-US" i="1">
                            <a:latin typeface="Cambria Math" panose="02040503050406030204" pitchFamily="18" charset="0"/>
                            <a:ea typeface="Liberation Serif"/>
                            <a:cs typeface="Times New Roman" panose="02020603050405020304" pitchFamily="18" charset="0"/>
                          </a:rPr>
                          <m:t>𝑇𝐷𝑂𝐴</m:t>
                        </m:r>
                      </m:sub>
                    </m:sSub>
                    <m:r>
                      <a:rPr lang="en-US" i="1">
                        <a:latin typeface="Cambria Math" panose="02040503050406030204" pitchFamily="18" charset="0"/>
                        <a:ea typeface="Liberation Serif"/>
                        <a:cs typeface="Times New Roman" panose="02020603050405020304" pitchFamily="18" charset="0"/>
                      </a:rPr>
                      <m:t> = </m:t>
                    </m:r>
                    <m:d>
                      <m:dPr>
                        <m:ctrlPr>
                          <a:rPr lang="en-US" i="1">
                            <a:latin typeface="Cambria Math" panose="02040503050406030204" pitchFamily="18" charset="0"/>
                            <a:cs typeface="Times New Roman" panose="02020603050405020304" pitchFamily="18" charset="0"/>
                          </a:rPr>
                        </m:ctrlPr>
                      </m:dPr>
                      <m:e>
                        <m:m>
                          <m:mPr>
                            <m:mcs>
                              <m:mc>
                                <m:mcPr>
                                  <m:count m:val="2"/>
                                  <m:mcJc m:val="center"/>
                                </m:mcPr>
                              </m:mc>
                            </m:mcs>
                            <m:ctrlPr>
                              <a:rPr lang="en-US" i="1">
                                <a:latin typeface="Cambria Math" panose="02040503050406030204" pitchFamily="18" charset="0"/>
                                <a:cs typeface="Times New Roman" panose="02020603050405020304" pitchFamily="18" charset="0"/>
                              </a:rPr>
                            </m:ctrlPr>
                          </m:mPr>
                          <m:mr>
                            <m:e>
                              <m:m>
                                <m:mPr>
                                  <m:mcs>
                                    <m:mc>
                                      <m:mcPr>
                                        <m:count m:val="1"/>
                                        <m:mcJc m:val="center"/>
                                      </m:mcPr>
                                    </m:mc>
                                  </m:mcs>
                                  <m:ctrlPr>
                                    <a:rPr lang="en-US" i="1">
                                      <a:latin typeface="Cambria Math" panose="02040503050406030204" pitchFamily="18" charset="0"/>
                                      <a:cs typeface="Times New Roman" panose="02020603050405020304" pitchFamily="18" charset="0"/>
                                    </a:rPr>
                                  </m:ctrlPr>
                                </m:mPr>
                                <m:mr>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2</m:t>
                                            </m:r>
                                          </m:sub>
                                        </m:sSub>
                                      </m:e>
                                      <m:sup>
                                        <m:r>
                                          <a:rPr lang="en-US" i="1">
                                            <a:latin typeface="Cambria Math" panose="02040503050406030204" pitchFamily="18" charset="0"/>
                                            <a:ea typeface="Liberation Serif"/>
                                            <a:cs typeface="Times New Roman" panose="02020603050405020304" pitchFamily="18" charset="0"/>
                                          </a:rPr>
                                          <m:t>2</m:t>
                                        </m:r>
                                      </m:sup>
                                    </m:sSup>
                                    <m:r>
                                      <a:rPr lang="en-US" i="1">
                                        <a:latin typeface="Cambria Math" panose="02040503050406030204" pitchFamily="18" charset="0"/>
                                        <a:ea typeface="Liberation Serif"/>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1</m:t>
                                            </m:r>
                                          </m:sub>
                                        </m:sSub>
                                      </m:e>
                                      <m:sup>
                                        <m:r>
                                          <a:rPr lang="en-US" i="1">
                                            <a:latin typeface="Cambria Math" panose="02040503050406030204" pitchFamily="18" charset="0"/>
                                            <a:ea typeface="Liberation Serif"/>
                                            <a:cs typeface="Times New Roman" panose="02020603050405020304" pitchFamily="18" charset="0"/>
                                          </a:rPr>
                                          <m:t>2</m:t>
                                        </m:r>
                                      </m:sup>
                                    </m:sSup>
                                  </m:e>
                                </m:mr>
                                <m:mr>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1</m:t>
                                            </m:r>
                                          </m:sub>
                                        </m:sSub>
                                      </m:e>
                                      <m:sup>
                                        <m:r>
                                          <a:rPr lang="en-US" i="1">
                                            <a:latin typeface="Cambria Math" panose="02040503050406030204" pitchFamily="18" charset="0"/>
                                            <a:ea typeface="Liberation Serif"/>
                                            <a:cs typeface="Times New Roman" panose="02020603050405020304" pitchFamily="18" charset="0"/>
                                          </a:rPr>
                                          <m:t>2</m:t>
                                        </m:r>
                                      </m:sup>
                                    </m:sSup>
                                  </m:e>
                                </m:mr>
                              </m:m>
                            </m:e>
                            <m:e>
                              <m:m>
                                <m:mPr>
                                  <m:mcs>
                                    <m:mc>
                                      <m:mcPr>
                                        <m:count m:val="1"/>
                                        <m:mcJc m:val="center"/>
                                      </m:mcPr>
                                    </m:mc>
                                  </m:mcs>
                                  <m:ctrlPr>
                                    <a:rPr lang="en-US" i="1">
                                      <a:latin typeface="Cambria Math" panose="02040503050406030204" pitchFamily="18" charset="0"/>
                                      <a:cs typeface="Times New Roman" panose="02020603050405020304" pitchFamily="18" charset="0"/>
                                    </a:rPr>
                                  </m:ctrlPr>
                                </m:mPr>
                                <m:mr>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1</m:t>
                                            </m:r>
                                          </m:sub>
                                        </m:sSub>
                                      </m:e>
                                      <m:sup>
                                        <m:r>
                                          <a:rPr lang="en-US" i="1">
                                            <a:latin typeface="Cambria Math" panose="02040503050406030204" pitchFamily="18" charset="0"/>
                                            <a:ea typeface="Liberation Serif"/>
                                            <a:cs typeface="Times New Roman" panose="02020603050405020304" pitchFamily="18" charset="0"/>
                                          </a:rPr>
                                          <m:t>2</m:t>
                                        </m:r>
                                      </m:sup>
                                    </m:sSup>
                                  </m:e>
                                </m:mr>
                                <m:mr>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3</m:t>
                                            </m:r>
                                          </m:sub>
                                        </m:sSub>
                                      </m:e>
                                      <m:sup>
                                        <m:r>
                                          <a:rPr lang="en-US" i="1">
                                            <a:latin typeface="Cambria Math" panose="02040503050406030204" pitchFamily="18" charset="0"/>
                                            <a:ea typeface="Liberation Serif"/>
                                            <a:cs typeface="Times New Roman" panose="02020603050405020304" pitchFamily="18" charset="0"/>
                                          </a:rPr>
                                          <m:t>2</m:t>
                                        </m:r>
                                      </m:sup>
                                    </m:sSup>
                                    <m:r>
                                      <a:rPr lang="en-US" i="1">
                                        <a:latin typeface="Cambria Math" panose="02040503050406030204" pitchFamily="18" charset="0"/>
                                        <a:ea typeface="Liberation Serif"/>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1</m:t>
                                            </m:r>
                                          </m:sub>
                                        </m:sSub>
                                      </m:e>
                                      <m:sup>
                                        <m:r>
                                          <a:rPr lang="en-US" i="1">
                                            <a:latin typeface="Cambria Math" panose="02040503050406030204" pitchFamily="18" charset="0"/>
                                            <a:ea typeface="Liberation Serif"/>
                                            <a:cs typeface="Times New Roman" panose="02020603050405020304" pitchFamily="18" charset="0"/>
                                          </a:rPr>
                                          <m:t>2</m:t>
                                        </m:r>
                                      </m:sup>
                                    </m:sSup>
                                  </m:e>
                                </m:mr>
                              </m:m>
                            </m:e>
                          </m:mr>
                          <m:mr>
                            <m:e>
                              <m:r>
                                <a:rPr lang="en-US" i="1">
                                  <a:latin typeface="Cambria Math" panose="02040503050406030204" pitchFamily="18" charset="0"/>
                                  <a:ea typeface="Liberation Serif"/>
                                  <a:cs typeface="Times New Roman" panose="02020603050405020304" pitchFamily="18" charset="0"/>
                                </a:rPr>
                                <m:t>⋮</m:t>
                              </m:r>
                            </m:e>
                            <m:e>
                              <m:r>
                                <a:rPr lang="en-US" i="1">
                                  <a:latin typeface="Cambria Math" panose="02040503050406030204" pitchFamily="18" charset="0"/>
                                  <a:ea typeface="Liberation Serif"/>
                                  <a:cs typeface="Times New Roman" panose="02020603050405020304" pitchFamily="18" charset="0"/>
                                </a:rPr>
                                <m:t>⋮</m:t>
                              </m:r>
                            </m:e>
                          </m:mr>
                          <m:mr>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1</m:t>
                                      </m:r>
                                    </m:sub>
                                  </m:sSub>
                                </m:e>
                                <m:sup>
                                  <m:r>
                                    <a:rPr lang="en-US" i="1">
                                      <a:latin typeface="Cambria Math" panose="02040503050406030204" pitchFamily="18" charset="0"/>
                                      <a:ea typeface="Liberation Serif"/>
                                      <a:cs typeface="Times New Roman" panose="02020603050405020304" pitchFamily="18" charset="0"/>
                                    </a:rPr>
                                    <m:t>2</m:t>
                                  </m:r>
                                </m:sup>
                              </m:sSup>
                            </m:e>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1</m:t>
                                      </m:r>
                                    </m:sub>
                                  </m:sSub>
                                </m:e>
                                <m:sup>
                                  <m:r>
                                    <a:rPr lang="en-US" i="1">
                                      <a:latin typeface="Cambria Math" panose="02040503050406030204" pitchFamily="18" charset="0"/>
                                      <a:ea typeface="Liberation Serif"/>
                                      <a:cs typeface="Times New Roman" panose="02020603050405020304" pitchFamily="18" charset="0"/>
                                    </a:rPr>
                                    <m:t>2</m:t>
                                  </m:r>
                                </m:sup>
                              </m:sSup>
                            </m:e>
                          </m:mr>
                        </m:m>
                        <m:m>
                          <m:mPr>
                            <m:mcs>
                              <m:mc>
                                <m:mcPr>
                                  <m:count m:val="2"/>
                                  <m:mcJc m:val="center"/>
                                </m:mcPr>
                              </m:mc>
                            </m:mcs>
                            <m:ctrlPr>
                              <a:rPr lang="en-US" i="1">
                                <a:latin typeface="Cambria Math" panose="02040503050406030204" pitchFamily="18" charset="0"/>
                                <a:cs typeface="Times New Roman" panose="02020603050405020304" pitchFamily="18" charset="0"/>
                              </a:rPr>
                            </m:ctrlPr>
                          </m:mPr>
                          <m:mr>
                            <m:e>
                              <m:m>
                                <m:mPr>
                                  <m:mcs>
                                    <m:mc>
                                      <m:mcPr>
                                        <m:count m:val="1"/>
                                        <m:mcJc m:val="center"/>
                                      </m:mcPr>
                                    </m:mc>
                                  </m:mcs>
                                  <m:ctrlPr>
                                    <a:rPr lang="en-US" i="1">
                                      <a:latin typeface="Cambria Math" panose="02040503050406030204" pitchFamily="18" charset="0"/>
                                      <a:cs typeface="Times New Roman" panose="02020603050405020304" pitchFamily="18" charset="0"/>
                                    </a:rPr>
                                  </m:ctrlPr>
                                </m:mPr>
                                <m:mr>
                                  <m:e>
                                    <m:r>
                                      <a:rPr lang="en-US" i="1">
                                        <a:latin typeface="Cambria Math" panose="02040503050406030204" pitchFamily="18" charset="0"/>
                                        <a:ea typeface="Liberation Serif"/>
                                        <a:cs typeface="Times New Roman" panose="02020603050405020304" pitchFamily="18" charset="0"/>
                                      </a:rPr>
                                      <m:t>⋯</m:t>
                                    </m:r>
                                  </m:e>
                                </m:mr>
                                <m:mr>
                                  <m:e>
                                    <m:r>
                                      <a:rPr lang="en-US" i="1">
                                        <a:latin typeface="Cambria Math" panose="02040503050406030204" pitchFamily="18" charset="0"/>
                                        <a:ea typeface="Liberation Serif"/>
                                        <a:cs typeface="Times New Roman" panose="02020603050405020304" pitchFamily="18" charset="0"/>
                                      </a:rPr>
                                      <m:t>⋯</m:t>
                                    </m:r>
                                  </m:e>
                                </m:mr>
                              </m:m>
                            </m:e>
                            <m:e>
                              <m:m>
                                <m:mPr>
                                  <m:mcs>
                                    <m:mc>
                                      <m:mcPr>
                                        <m:count m:val="1"/>
                                        <m:mcJc m:val="center"/>
                                      </m:mcPr>
                                    </m:mc>
                                  </m:mcs>
                                  <m:ctrlPr>
                                    <a:rPr lang="en-US" i="1">
                                      <a:latin typeface="Cambria Math" panose="02040503050406030204" pitchFamily="18" charset="0"/>
                                      <a:cs typeface="Times New Roman" panose="02020603050405020304" pitchFamily="18" charset="0"/>
                                    </a:rPr>
                                  </m:ctrlPr>
                                </m:mPr>
                                <m:mr>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1</m:t>
                                            </m:r>
                                          </m:sub>
                                        </m:sSub>
                                      </m:e>
                                      <m:sup>
                                        <m:r>
                                          <a:rPr lang="en-US" i="1">
                                            <a:latin typeface="Cambria Math" panose="02040503050406030204" pitchFamily="18" charset="0"/>
                                            <a:ea typeface="Liberation Serif"/>
                                            <a:cs typeface="Times New Roman" panose="02020603050405020304" pitchFamily="18" charset="0"/>
                                          </a:rPr>
                                          <m:t>2</m:t>
                                        </m:r>
                                      </m:sup>
                                    </m:sSup>
                                  </m:e>
                                </m:mr>
                                <m:mr>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1</m:t>
                                            </m:r>
                                          </m:sub>
                                        </m:sSub>
                                      </m:e>
                                      <m:sup>
                                        <m:r>
                                          <a:rPr lang="en-US" i="1">
                                            <a:latin typeface="Cambria Math" panose="02040503050406030204" pitchFamily="18" charset="0"/>
                                            <a:ea typeface="Liberation Serif"/>
                                            <a:cs typeface="Times New Roman" panose="02020603050405020304" pitchFamily="18" charset="0"/>
                                          </a:rPr>
                                          <m:t>2</m:t>
                                        </m:r>
                                      </m:sup>
                                    </m:sSup>
                                  </m:e>
                                </m:mr>
                              </m:m>
                            </m:e>
                          </m:mr>
                          <m:mr>
                            <m:e>
                              <m:r>
                                <a:rPr lang="en-US" i="1">
                                  <a:latin typeface="Cambria Math" panose="02040503050406030204" pitchFamily="18" charset="0"/>
                                  <a:ea typeface="Liberation Serif"/>
                                  <a:cs typeface="Times New Roman" panose="02020603050405020304" pitchFamily="18" charset="0"/>
                                </a:rPr>
                                <m:t>⋱</m:t>
                              </m:r>
                            </m:e>
                            <m:e>
                              <m:r>
                                <a:rPr lang="en-US" i="1">
                                  <a:latin typeface="Cambria Math" panose="02040503050406030204" pitchFamily="18" charset="0"/>
                                  <a:ea typeface="Liberation Serif"/>
                                  <a:cs typeface="Times New Roman" panose="02020603050405020304" pitchFamily="18" charset="0"/>
                                </a:rPr>
                                <m:t>⋮</m:t>
                              </m:r>
                            </m:e>
                          </m:mr>
                          <m:mr>
                            <m:e>
                              <m:r>
                                <a:rPr lang="en-US" i="1">
                                  <a:latin typeface="Cambria Math" panose="02040503050406030204" pitchFamily="18" charset="0"/>
                                  <a:ea typeface="Liberation Serif"/>
                                  <a:cs typeface="Times New Roman" panose="02020603050405020304" pitchFamily="18" charset="0"/>
                                </a:rPr>
                                <m:t>⋯</m:t>
                              </m:r>
                            </m:e>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𝑛</m:t>
                                      </m:r>
                                    </m:sub>
                                  </m:sSub>
                                </m:e>
                                <m:sup>
                                  <m:r>
                                    <a:rPr lang="en-US" i="1">
                                      <a:latin typeface="Cambria Math" panose="02040503050406030204" pitchFamily="18" charset="0"/>
                                      <a:ea typeface="Liberation Serif"/>
                                      <a:cs typeface="Times New Roman" panose="02020603050405020304" pitchFamily="18" charset="0"/>
                                    </a:rPr>
                                    <m:t>2</m:t>
                                  </m:r>
                                </m:sup>
                              </m:sSup>
                              <m:r>
                                <a:rPr lang="en-US" i="1">
                                  <a:latin typeface="Cambria Math" panose="02040503050406030204" pitchFamily="18" charset="0"/>
                                  <a:ea typeface="Liberation Serif"/>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Liberation Serif"/>
                                          <a:cs typeface="Times New Roman" panose="02020603050405020304" pitchFamily="18" charset="0"/>
                                        </a:rPr>
                                        <m:t>𝜎</m:t>
                                      </m:r>
                                    </m:e>
                                    <m:sub>
                                      <m:r>
                                        <a:rPr lang="en-US" i="1">
                                          <a:latin typeface="Cambria Math" panose="02040503050406030204" pitchFamily="18" charset="0"/>
                                          <a:ea typeface="Liberation Serif"/>
                                          <a:cs typeface="Times New Roman" panose="02020603050405020304" pitchFamily="18" charset="0"/>
                                        </a:rPr>
                                        <m:t>1</m:t>
                                      </m:r>
                                    </m:sub>
                                  </m:sSub>
                                </m:e>
                                <m:sup>
                                  <m:r>
                                    <a:rPr lang="en-US" i="1">
                                      <a:latin typeface="Cambria Math" panose="02040503050406030204" pitchFamily="18" charset="0"/>
                                      <a:ea typeface="Liberation Serif"/>
                                      <a:cs typeface="Times New Roman" panose="02020603050405020304" pitchFamily="18" charset="0"/>
                                    </a:rPr>
                                    <m:t>2</m:t>
                                  </m:r>
                                </m:sup>
                              </m:sSup>
                            </m:e>
                          </m:mr>
                        </m:m>
                      </m:e>
                    </m:d>
                  </m:oMath>
                </a14:m>
                <a:endParaRPr lang="en-US" dirty="0"/>
              </a:p>
              <a:p>
                <a:pPr marL="617220" indent="-342900" algn="l">
                  <a:lnSpc>
                    <a:spcPct val="120000"/>
                  </a:lnSpc>
                  <a:spcBef>
                    <a:spcPts val="300"/>
                  </a:spcBef>
                  <a:spcAft>
                    <a:spcPts val="300"/>
                  </a:spcAft>
                  <a:buFont typeface="Arial" panose="020B0604020202020204" pitchFamily="34" charset="0"/>
                  <a:buChar char="•"/>
                </a:pPr>
                <a:r>
                  <a:rPr lang="en-US" dirty="0"/>
                  <a:t>With constant covariance, the FIM for sensor positioning error </a:t>
                </a:r>
                <a:r>
                  <a:rPr lang="en-US" dirty="0">
                    <a:solidFill>
                      <a:srgbClr val="354CA1"/>
                    </a:solidFill>
                  </a:rPr>
                  <a:t>results in: </a:t>
                </a:r>
              </a:p>
              <a:p>
                <a:pPr marL="274320" algn="l">
                  <a:lnSpc>
                    <a:spcPct val="120000"/>
                  </a:lnSpc>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sz="3400" i="1" smtClean="0">
                              <a:solidFill>
                                <a:srgbClr val="354CA1"/>
                              </a:solidFill>
                              <a:effectLst/>
                              <a:latin typeface="Cambria Math" panose="02040503050406030204" pitchFamily="18" charset="0"/>
                            </a:rPr>
                          </m:ctrlPr>
                        </m:sSubPr>
                        <m:e>
                          <m:r>
                            <a:rPr lang="en-US" sz="2600" b="1" i="1">
                              <a:solidFill>
                                <a:srgbClr val="354CA1"/>
                              </a:solidFill>
                              <a:latin typeface="Cambria Math" panose="02040503050406030204" pitchFamily="18" charset="0"/>
                              <a:ea typeface="Liberation Serif"/>
                              <a:cs typeface="Times New Roman" panose="02020603050405020304" pitchFamily="18" charset="0"/>
                            </a:rPr>
                            <m:t>𝐉</m:t>
                          </m:r>
                        </m:e>
                        <m:sub>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sub>
                      </m:s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𝜕𝜏</m:t>
                                  </m:r>
                                  <m:d>
                                    <m:dPr>
                                      <m:ctrlPr>
                                        <a:rPr lang="en-US" i="1">
                                          <a:latin typeface="Cambria Math" panose="02040503050406030204" pitchFamily="18" charset="0"/>
                                        </a:rPr>
                                      </m:ctrlPr>
                                    </m:dPr>
                                    <m:e>
                                      <m:r>
                                        <a:rPr lang="en-US" b="1" i="1">
                                          <a:latin typeface="Cambria Math" panose="02040503050406030204" pitchFamily="18" charset="0"/>
                                        </a:rPr>
                                        <m:t>𝐱</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en>
                              </m:f>
                            </m:e>
                          </m:d>
                        </m:e>
                        <m:sup>
                          <m:r>
                            <m:rPr>
                              <m:sty m:val="p"/>
                            </m:rPr>
                            <a:rPr lang="en-US">
                              <a:latin typeface="Cambria Math" panose="02040503050406030204" pitchFamily="18" charset="0"/>
                            </a:rPr>
                            <m:t>T</m:t>
                          </m:r>
                        </m:sup>
                      </m:sSup>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b="1" i="1">
                                  <a:latin typeface="Cambria Math" panose="02040503050406030204" pitchFamily="18" charset="0"/>
                                </a:rPr>
                                <m:t>𝐑</m:t>
                              </m:r>
                            </m:e>
                            <m:sub>
                              <m:r>
                                <a:rPr lang="en-US" i="1">
                                  <a:latin typeface="Cambria Math" panose="02040503050406030204" pitchFamily="18" charset="0"/>
                                </a:rPr>
                                <m:t>𝑇𝐷𝑂𝐴</m:t>
                              </m:r>
                            </m:sub>
                          </m:sSub>
                        </m:e>
                        <m:sup>
                          <m:r>
                            <a:rPr lang="en-US" i="1">
                              <a:latin typeface="Cambria Math" panose="02040503050406030204" pitchFamily="18" charset="0"/>
                            </a:rPr>
                            <m:t>−1</m:t>
                          </m:r>
                        </m:sup>
                      </m:sSup>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𝜕𝜏</m:t>
                              </m:r>
                              <m:d>
                                <m:dPr>
                                  <m:ctrlPr>
                                    <a:rPr lang="en-US" i="1">
                                      <a:latin typeface="Cambria Math" panose="02040503050406030204" pitchFamily="18" charset="0"/>
                                    </a:rPr>
                                  </m:ctrlPr>
                                </m:dPr>
                                <m:e>
                                  <m:r>
                                    <a:rPr lang="en-US" b="1" i="1">
                                      <a:latin typeface="Cambria Math" panose="02040503050406030204" pitchFamily="18" charset="0"/>
                                    </a:rPr>
                                    <m:t>𝐱</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e>
                      </m:d>
                      <m:r>
                        <a:rPr lang="en-US" b="0" i="1" smtClean="0">
                          <a:latin typeface="Cambria Math" panose="02040503050406030204" pitchFamily="18" charset="0"/>
                        </a:rPr>
                        <m:t>=</m:t>
                      </m:r>
                      <m:d>
                        <m:dPr>
                          <m:ctrlPr>
                            <a:rPr lang="en-US" sz="3400" i="1">
                              <a:solidFill>
                                <a:srgbClr val="354CA1"/>
                              </a:solidFill>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3400" i="1">
                                  <a:solidFill>
                                    <a:srgbClr val="354CA1"/>
                                  </a:solidFill>
                                  <a:effectLst/>
                                  <a:latin typeface="Cambria Math" panose="02040503050406030204" pitchFamily="18" charset="0"/>
                                  <a:ea typeface="Cambria Math" panose="02040503050406030204" pitchFamily="18" charset="0"/>
                                  <a:cs typeface="Cambria Math" panose="02040503050406030204" pitchFamily="18" charset="0"/>
                                </a:rPr>
                              </m:ctrlPr>
                            </m:mPr>
                            <m:mr>
                              <m:e>
                                <m:f>
                                  <m:fPr>
                                    <m:ctrlPr>
                                      <a:rPr lang="en-US" sz="3400" i="1">
                                        <a:solidFill>
                                          <a:srgbClr val="354CA1"/>
                                        </a:solidFill>
                                        <a:effectLst/>
                                        <a:latin typeface="Cambria Math" panose="02040503050406030204" pitchFamily="18" charset="0"/>
                                      </a:rPr>
                                    </m:ctrlPr>
                                  </m:fPr>
                                  <m:num>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effectLst/>
                                            <a:latin typeface="Cambria Math" panose="02040503050406030204" pitchFamily="18" charset="0"/>
                                          </a:rPr>
                                        </m:ctrlPr>
                                      </m:sSubPr>
                                      <m:e>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2</m:t>
                                        </m:r>
                                      </m:sub>
                                    </m:sSub>
                                  </m:num>
                                  <m:den>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𝑥</m:t>
                                    </m:r>
                                  </m:den>
                                </m:f>
                              </m:e>
                              <m:e>
                                <m:f>
                                  <m:fPr>
                                    <m:ctrlPr>
                                      <a:rPr lang="en-US" sz="3400" i="1">
                                        <a:solidFill>
                                          <a:srgbClr val="354CA1"/>
                                        </a:solidFill>
                                        <a:effectLst/>
                                        <a:latin typeface="Cambria Math" panose="02040503050406030204" pitchFamily="18" charset="0"/>
                                      </a:rPr>
                                    </m:ctrlPr>
                                  </m:fPr>
                                  <m:num>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effectLst/>
                                            <a:latin typeface="Cambria Math" panose="02040503050406030204" pitchFamily="18" charset="0"/>
                                          </a:rPr>
                                        </m:ctrlPr>
                                      </m:sSubPr>
                                      <m:e>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3</m:t>
                                        </m:r>
                                      </m:sub>
                                    </m:sSub>
                                  </m:num>
                                  <m:den>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𝑥</m:t>
                                    </m:r>
                                  </m:den>
                                </m:f>
                              </m:e>
                              <m:e>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e>
                              <m:e>
                                <m:f>
                                  <m:fPr>
                                    <m:ctrlPr>
                                      <a:rPr lang="en-US" sz="3400" i="1">
                                        <a:solidFill>
                                          <a:srgbClr val="354CA1"/>
                                        </a:solidFill>
                                        <a:effectLst/>
                                        <a:latin typeface="Cambria Math" panose="02040503050406030204" pitchFamily="18" charset="0"/>
                                      </a:rPr>
                                    </m:ctrlPr>
                                  </m:fPr>
                                  <m:num>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effectLst/>
                                            <a:latin typeface="Cambria Math" panose="02040503050406030204" pitchFamily="18" charset="0"/>
                                          </a:rPr>
                                        </m:ctrlPr>
                                      </m:sSubPr>
                                      <m:e>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𝑛</m:t>
                                        </m:r>
                                      </m:sub>
                                    </m:sSub>
                                  </m:num>
                                  <m:den>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𝑥</m:t>
                                    </m:r>
                                  </m:den>
                                </m:f>
                              </m:e>
                            </m:mr>
                            <m:mr>
                              <m:e>
                                <m:f>
                                  <m:fPr>
                                    <m:ctrlPr>
                                      <a:rPr lang="en-US" sz="3400" i="1">
                                        <a:solidFill>
                                          <a:srgbClr val="354CA1"/>
                                        </a:solidFill>
                                        <a:effectLst/>
                                        <a:latin typeface="Cambria Math" panose="02040503050406030204" pitchFamily="18" charset="0"/>
                                      </a:rPr>
                                    </m:ctrlPr>
                                  </m:fPr>
                                  <m:num>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effectLst/>
                                            <a:latin typeface="Cambria Math" panose="02040503050406030204" pitchFamily="18" charset="0"/>
                                          </a:rPr>
                                        </m:ctrlPr>
                                      </m:sSubPr>
                                      <m:e>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2</m:t>
                                        </m:r>
                                      </m:sub>
                                    </m:sSub>
                                  </m:num>
                                  <m:den>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𝑦</m:t>
                                    </m:r>
                                  </m:den>
                                </m:f>
                              </m:e>
                              <m:e>
                                <m:f>
                                  <m:fPr>
                                    <m:ctrlPr>
                                      <a:rPr lang="en-US" sz="3400" i="1">
                                        <a:solidFill>
                                          <a:srgbClr val="354CA1"/>
                                        </a:solidFill>
                                        <a:effectLst/>
                                        <a:latin typeface="Cambria Math" panose="02040503050406030204" pitchFamily="18" charset="0"/>
                                      </a:rPr>
                                    </m:ctrlPr>
                                  </m:fPr>
                                  <m:num>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effectLst/>
                                            <a:latin typeface="Cambria Math" panose="02040503050406030204" pitchFamily="18" charset="0"/>
                                          </a:rPr>
                                        </m:ctrlPr>
                                      </m:sSubPr>
                                      <m:e>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3</m:t>
                                        </m:r>
                                      </m:sub>
                                    </m:sSub>
                                  </m:num>
                                  <m:den>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𝑦</m:t>
                                    </m:r>
                                  </m:den>
                                </m:f>
                              </m:e>
                              <m:e>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e>
                              <m:e>
                                <m:f>
                                  <m:fPr>
                                    <m:ctrlPr>
                                      <a:rPr lang="en-US" sz="3400" i="1">
                                        <a:solidFill>
                                          <a:srgbClr val="354CA1"/>
                                        </a:solidFill>
                                        <a:effectLst/>
                                        <a:latin typeface="Cambria Math" panose="02040503050406030204" pitchFamily="18" charset="0"/>
                                      </a:rPr>
                                    </m:ctrlPr>
                                  </m:fPr>
                                  <m:num>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effectLst/>
                                            <a:latin typeface="Cambria Math" panose="02040503050406030204" pitchFamily="18" charset="0"/>
                                          </a:rPr>
                                        </m:ctrlPr>
                                      </m:sSubPr>
                                      <m:e>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𝑛</m:t>
                                        </m:r>
                                      </m:sub>
                                    </m:sSub>
                                  </m:num>
                                  <m:den>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𝑦</m:t>
                                    </m:r>
                                  </m:den>
                                </m:f>
                              </m:e>
                            </m:mr>
                            <m:mr>
                              <m:e>
                                <m:f>
                                  <m:fPr>
                                    <m:ctrlPr>
                                      <a:rPr lang="en-US" sz="3400" i="1">
                                        <a:solidFill>
                                          <a:srgbClr val="354CA1"/>
                                        </a:solidFill>
                                        <a:effectLst/>
                                        <a:latin typeface="Cambria Math" panose="02040503050406030204" pitchFamily="18" charset="0"/>
                                      </a:rPr>
                                    </m:ctrlPr>
                                  </m:fPr>
                                  <m:num>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effectLst/>
                                            <a:latin typeface="Cambria Math" panose="02040503050406030204" pitchFamily="18" charset="0"/>
                                          </a:rPr>
                                        </m:ctrlPr>
                                      </m:sSubPr>
                                      <m:e>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2</m:t>
                                        </m:r>
                                      </m:sub>
                                    </m:sSub>
                                  </m:num>
                                  <m:den>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𝑧</m:t>
                                    </m:r>
                                  </m:den>
                                </m:f>
                              </m:e>
                              <m:e>
                                <m:f>
                                  <m:fPr>
                                    <m:ctrlPr>
                                      <a:rPr lang="en-US" sz="3400" i="1">
                                        <a:solidFill>
                                          <a:srgbClr val="354CA1"/>
                                        </a:solidFill>
                                        <a:effectLst/>
                                        <a:latin typeface="Cambria Math" panose="02040503050406030204" pitchFamily="18" charset="0"/>
                                      </a:rPr>
                                    </m:ctrlPr>
                                  </m:fPr>
                                  <m:num>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effectLst/>
                                            <a:latin typeface="Cambria Math" panose="02040503050406030204" pitchFamily="18" charset="0"/>
                                          </a:rPr>
                                        </m:ctrlPr>
                                      </m:sSubPr>
                                      <m:e>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3</m:t>
                                        </m:r>
                                      </m:sub>
                                    </m:sSub>
                                  </m:num>
                                  <m:den>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𝑧</m:t>
                                    </m:r>
                                  </m:den>
                                </m:f>
                              </m:e>
                              <m:e>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e>
                              <m:e>
                                <m:f>
                                  <m:fPr>
                                    <m:ctrlPr>
                                      <a:rPr lang="en-US" sz="3400" i="1">
                                        <a:solidFill>
                                          <a:srgbClr val="354CA1"/>
                                        </a:solidFill>
                                        <a:effectLst/>
                                        <a:latin typeface="Cambria Math" panose="02040503050406030204" pitchFamily="18" charset="0"/>
                                      </a:rPr>
                                    </m:ctrlPr>
                                  </m:fPr>
                                  <m:num>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effectLst/>
                                            <a:latin typeface="Cambria Math" panose="02040503050406030204" pitchFamily="18" charset="0"/>
                                          </a:rPr>
                                        </m:ctrlPr>
                                      </m:sSubPr>
                                      <m:e>
                                        <m:r>
                                          <m:rPr>
                                            <m:sty m:val="p"/>
                                          </m:rP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𝑛</m:t>
                                        </m:r>
                                      </m:sub>
                                    </m:sSub>
                                  </m:num>
                                  <m:den>
                                    <m:r>
                                      <a:rPr lang="en-US" sz="2600">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𝑧</m:t>
                                    </m:r>
                                  </m:den>
                                </m:f>
                              </m:e>
                            </m:mr>
                          </m:m>
                        </m:e>
                      </m:d>
                      <m:sSubSup>
                        <m:sSubSupPr>
                          <m:ctrlPr>
                            <a:rPr lang="en-US" sz="3400" i="1">
                              <a:solidFill>
                                <a:srgbClr val="354CA1"/>
                              </a:solidFill>
                              <a:effectLst/>
                              <a:latin typeface="Cambria Math" panose="02040503050406030204" pitchFamily="18" charset="0"/>
                            </a:rPr>
                          </m:ctrlPr>
                        </m:sSubSupPr>
                        <m:e>
                          <m:r>
                            <a:rPr lang="en-US" sz="2600" b="1" i="1">
                              <a:solidFill>
                                <a:srgbClr val="354CA1"/>
                              </a:solidFill>
                              <a:latin typeface="Cambria Math" panose="02040503050406030204" pitchFamily="18" charset="0"/>
                              <a:ea typeface="Liberation Serif"/>
                              <a:cs typeface="Times New Roman" panose="02020603050405020304" pitchFamily="18" charset="0"/>
                            </a:rPr>
                            <m:t>𝐑</m:t>
                          </m:r>
                        </m:e>
                        <m:sub>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𝑇𝐷𝑂𝐴</m:t>
                          </m:r>
                        </m:sub>
                        <m:sup>
                          <m:r>
                            <a:rPr lang="en-US" sz="2600" i="1">
                              <a:solidFill>
                                <a:srgbClr val="354CA1"/>
                              </a:solidFill>
                              <a:effectLst/>
                              <a:latin typeface="Cambria Math" panose="02040503050406030204" pitchFamily="18" charset="0"/>
                              <a:ea typeface="Calibri" panose="020F0502020204030204" pitchFamily="34" charset="0"/>
                              <a:cs typeface="Times New Roman" panose="02020603050405020304" pitchFamily="18" charset="0"/>
                            </a:rPr>
                            <m:t>−1</m:t>
                          </m:r>
                        </m:sup>
                      </m:sSubSup>
                      <m:d>
                        <m:dPr>
                          <m:ctrlPr>
                            <a:rPr lang="en-US" sz="3400" i="1">
                              <a:solidFill>
                                <a:srgbClr val="354CA1"/>
                              </a:solidFill>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3"/>
                                    <m:mcJc m:val="center"/>
                                  </m:mcPr>
                                </m:mc>
                              </m:mcs>
                              <m:ctrlPr>
                                <a:rPr lang="en-US" sz="3400" i="1">
                                  <a:solidFill>
                                    <a:srgbClr val="354CA1"/>
                                  </a:solidFill>
                                  <a:latin typeface="Cambria Math" panose="02040503050406030204" pitchFamily="18" charset="0"/>
                                  <a:ea typeface="Cambria Math" panose="02040503050406030204" pitchFamily="18" charset="0"/>
                                  <a:cs typeface="Cambria Math" panose="02040503050406030204" pitchFamily="18" charset="0"/>
                                </a:rPr>
                              </m:ctrlPr>
                            </m:mPr>
                            <m:mr>
                              <m:e>
                                <m:f>
                                  <m:fPr>
                                    <m:ctrlPr>
                                      <a:rPr lang="en-US" sz="3400" i="1">
                                        <a:solidFill>
                                          <a:srgbClr val="354CA1"/>
                                        </a:solidFill>
                                        <a:latin typeface="Cambria Math" panose="02040503050406030204" pitchFamily="18" charset="0"/>
                                      </a:rPr>
                                    </m:ctrlPr>
                                  </m:fPr>
                                  <m:num>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latin typeface="Cambria Math" panose="02040503050406030204" pitchFamily="18" charset="0"/>
                                          </a:rPr>
                                        </m:ctrlPr>
                                      </m:sSubPr>
                                      <m:e>
                                        <m:r>
                                          <m:rPr>
                                            <m:sty m:val="p"/>
                                          </m:rP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2</m:t>
                                        </m:r>
                                      </m:sub>
                                    </m:sSub>
                                  </m:num>
                                  <m:den>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𝑥</m:t>
                                    </m:r>
                                  </m:den>
                                </m:f>
                              </m:e>
                              <m:e>
                                <m:f>
                                  <m:fPr>
                                    <m:ctrlPr>
                                      <a:rPr lang="en-US" sz="3400" i="1">
                                        <a:solidFill>
                                          <a:srgbClr val="354CA1"/>
                                        </a:solidFill>
                                        <a:latin typeface="Cambria Math" panose="02040503050406030204" pitchFamily="18" charset="0"/>
                                      </a:rPr>
                                    </m:ctrlPr>
                                  </m:fPr>
                                  <m:num>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latin typeface="Cambria Math" panose="02040503050406030204" pitchFamily="18" charset="0"/>
                                          </a:rPr>
                                        </m:ctrlPr>
                                      </m:sSubPr>
                                      <m:e>
                                        <m:r>
                                          <m:rPr>
                                            <m:sty m:val="p"/>
                                          </m:rP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2</m:t>
                                        </m:r>
                                      </m:sub>
                                    </m:sSub>
                                  </m:num>
                                  <m:den>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𝑦</m:t>
                                    </m:r>
                                  </m:den>
                                </m:f>
                              </m:e>
                              <m:e>
                                <m:f>
                                  <m:fPr>
                                    <m:ctrlPr>
                                      <a:rPr lang="en-US" sz="3400" i="1">
                                        <a:solidFill>
                                          <a:srgbClr val="354CA1"/>
                                        </a:solidFill>
                                        <a:latin typeface="Cambria Math" panose="02040503050406030204" pitchFamily="18" charset="0"/>
                                      </a:rPr>
                                    </m:ctrlPr>
                                  </m:fPr>
                                  <m:num>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latin typeface="Cambria Math" panose="02040503050406030204" pitchFamily="18" charset="0"/>
                                          </a:rPr>
                                        </m:ctrlPr>
                                      </m:sSubPr>
                                      <m:e>
                                        <m:r>
                                          <m:rPr>
                                            <m:sty m:val="p"/>
                                          </m:rP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2</m:t>
                                        </m:r>
                                      </m:sub>
                                    </m:sSub>
                                  </m:num>
                                  <m:den>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𝑧</m:t>
                                    </m:r>
                                  </m:den>
                                </m:f>
                              </m:e>
                            </m:mr>
                            <m:mr>
                              <m:e>
                                <m:f>
                                  <m:fPr>
                                    <m:ctrlPr>
                                      <a:rPr lang="en-US" sz="3400" i="1">
                                        <a:solidFill>
                                          <a:srgbClr val="354CA1"/>
                                        </a:solidFill>
                                        <a:latin typeface="Cambria Math" panose="02040503050406030204" pitchFamily="18" charset="0"/>
                                      </a:rPr>
                                    </m:ctrlPr>
                                  </m:fPr>
                                  <m:num>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latin typeface="Cambria Math" panose="02040503050406030204" pitchFamily="18" charset="0"/>
                                          </a:rPr>
                                        </m:ctrlPr>
                                      </m:sSubPr>
                                      <m:e>
                                        <m:r>
                                          <m:rPr>
                                            <m:sty m:val="p"/>
                                          </m:rP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3</m:t>
                                        </m:r>
                                      </m:sub>
                                    </m:sSub>
                                  </m:num>
                                  <m:den>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𝑥</m:t>
                                    </m:r>
                                  </m:den>
                                </m:f>
                              </m:e>
                              <m:e>
                                <m:f>
                                  <m:fPr>
                                    <m:ctrlPr>
                                      <a:rPr lang="en-US" sz="3400" i="1">
                                        <a:solidFill>
                                          <a:srgbClr val="354CA1"/>
                                        </a:solidFill>
                                        <a:latin typeface="Cambria Math" panose="02040503050406030204" pitchFamily="18" charset="0"/>
                                      </a:rPr>
                                    </m:ctrlPr>
                                  </m:fPr>
                                  <m:num>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latin typeface="Cambria Math" panose="02040503050406030204" pitchFamily="18" charset="0"/>
                                          </a:rPr>
                                        </m:ctrlPr>
                                      </m:sSubPr>
                                      <m:e>
                                        <m:r>
                                          <m:rPr>
                                            <m:sty m:val="p"/>
                                          </m:rP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3</m:t>
                                        </m:r>
                                      </m:sub>
                                    </m:sSub>
                                  </m:num>
                                  <m:den>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𝑦</m:t>
                                    </m:r>
                                  </m:den>
                                </m:f>
                              </m:e>
                              <m:e>
                                <m:f>
                                  <m:fPr>
                                    <m:ctrlPr>
                                      <a:rPr lang="en-US" sz="3400" i="1">
                                        <a:solidFill>
                                          <a:srgbClr val="354CA1"/>
                                        </a:solidFill>
                                        <a:latin typeface="Cambria Math" panose="02040503050406030204" pitchFamily="18" charset="0"/>
                                      </a:rPr>
                                    </m:ctrlPr>
                                  </m:fPr>
                                  <m:num>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latin typeface="Cambria Math" panose="02040503050406030204" pitchFamily="18" charset="0"/>
                                          </a:rPr>
                                        </m:ctrlPr>
                                      </m:sSubPr>
                                      <m:e>
                                        <m:r>
                                          <m:rPr>
                                            <m:sty m:val="p"/>
                                          </m:rP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3</m:t>
                                        </m:r>
                                      </m:sub>
                                    </m:sSub>
                                  </m:num>
                                  <m:den>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𝑧</m:t>
                                    </m:r>
                                  </m:den>
                                </m:f>
                              </m:e>
                            </m:mr>
                            <m:mr>
                              <m:e>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e>
                              <m:e>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e>
                              <m:e>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e>
                            </m:mr>
                            <m:mr>
                              <m:e>
                                <m:f>
                                  <m:fPr>
                                    <m:ctrlPr>
                                      <a:rPr lang="en-US" sz="3400" i="1">
                                        <a:solidFill>
                                          <a:srgbClr val="354CA1"/>
                                        </a:solidFill>
                                        <a:latin typeface="Cambria Math" panose="02040503050406030204" pitchFamily="18" charset="0"/>
                                      </a:rPr>
                                    </m:ctrlPr>
                                  </m:fPr>
                                  <m:num>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latin typeface="Cambria Math" panose="02040503050406030204" pitchFamily="18" charset="0"/>
                                          </a:rPr>
                                        </m:ctrlPr>
                                      </m:sSubPr>
                                      <m:e>
                                        <m:r>
                                          <m:rPr>
                                            <m:sty m:val="p"/>
                                          </m:rP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𝑛</m:t>
                                        </m:r>
                                      </m:sub>
                                    </m:sSub>
                                  </m:num>
                                  <m:den>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𝑥</m:t>
                                    </m:r>
                                  </m:den>
                                </m:f>
                              </m:e>
                              <m:e>
                                <m:f>
                                  <m:fPr>
                                    <m:ctrlPr>
                                      <a:rPr lang="en-US" sz="3400" i="1">
                                        <a:solidFill>
                                          <a:srgbClr val="354CA1"/>
                                        </a:solidFill>
                                        <a:latin typeface="Cambria Math" panose="02040503050406030204" pitchFamily="18" charset="0"/>
                                      </a:rPr>
                                    </m:ctrlPr>
                                  </m:fPr>
                                  <m:num>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latin typeface="Cambria Math" panose="02040503050406030204" pitchFamily="18" charset="0"/>
                                          </a:rPr>
                                        </m:ctrlPr>
                                      </m:sSubPr>
                                      <m:e>
                                        <m:r>
                                          <m:rPr>
                                            <m:sty m:val="p"/>
                                          </m:rP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𝑛</m:t>
                                        </m:r>
                                      </m:sub>
                                    </m:sSub>
                                  </m:num>
                                  <m:den>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𝑦</m:t>
                                    </m:r>
                                  </m:den>
                                </m:f>
                              </m:e>
                              <m:e>
                                <m:f>
                                  <m:fPr>
                                    <m:ctrlPr>
                                      <a:rPr lang="en-US" sz="3400" i="1">
                                        <a:solidFill>
                                          <a:srgbClr val="354CA1"/>
                                        </a:solidFill>
                                        <a:latin typeface="Cambria Math" panose="02040503050406030204" pitchFamily="18" charset="0"/>
                                      </a:rPr>
                                    </m:ctrlPr>
                                  </m:fPr>
                                  <m:num>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sz="3400" i="1">
                                            <a:solidFill>
                                              <a:srgbClr val="354CA1"/>
                                            </a:solidFill>
                                            <a:latin typeface="Cambria Math" panose="02040503050406030204" pitchFamily="18" charset="0"/>
                                          </a:rPr>
                                        </m:ctrlPr>
                                      </m:sSubPr>
                                      <m:e>
                                        <m:r>
                                          <m:rPr>
                                            <m:sty m:val="p"/>
                                          </m:rP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τ</m:t>
                                        </m:r>
                                      </m:e>
                                      <m:sub>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𝑛</m:t>
                                        </m:r>
                                      </m:sub>
                                    </m:sSub>
                                  </m:num>
                                  <m:den>
                                    <m:r>
                                      <a:rPr lang="en-US" sz="2600">
                                        <a:solidFill>
                                          <a:srgbClr val="354CA1"/>
                                        </a:solidFill>
                                        <a:latin typeface="Cambria Math" panose="02040503050406030204" pitchFamily="18" charset="0"/>
                                        <a:ea typeface="Calibri" panose="020F0502020204030204" pitchFamily="34" charset="0"/>
                                        <a:cs typeface="Times New Roman" panose="02020603050405020304" pitchFamily="18" charset="0"/>
                                      </a:rPr>
                                      <m:t>𝜕</m:t>
                                    </m:r>
                                    <m:r>
                                      <a:rPr lang="en-US" sz="2600" i="1">
                                        <a:solidFill>
                                          <a:srgbClr val="354CA1"/>
                                        </a:solidFill>
                                        <a:latin typeface="Cambria Math" panose="02040503050406030204" pitchFamily="18" charset="0"/>
                                        <a:ea typeface="Calibri" panose="020F0502020204030204" pitchFamily="34" charset="0"/>
                                        <a:cs typeface="Times New Roman" panose="02020603050405020304" pitchFamily="18" charset="0"/>
                                      </a:rPr>
                                      <m:t>𝑧</m:t>
                                    </m:r>
                                  </m:den>
                                </m:f>
                              </m:e>
                            </m:mr>
                          </m:m>
                        </m:e>
                      </m:d>
                    </m:oMath>
                  </m:oMathPara>
                </a14:m>
                <a:endParaRPr lang="en-US" dirty="0"/>
              </a:p>
              <a:p>
                <a:pPr marL="617220" indent="-342900" algn="l">
                  <a:lnSpc>
                    <a:spcPct val="120000"/>
                  </a:lnSpc>
                  <a:spcBef>
                    <a:spcPts val="300"/>
                  </a:spcBef>
                  <a:spcAft>
                    <a:spcPts val="300"/>
                  </a:spcAft>
                  <a:buFont typeface="Arial" panose="020B0604020202020204" pitchFamily="34" charset="0"/>
                  <a:buChar char="•"/>
                </a:pPr>
                <a:r>
                  <a:rPr lang="en-US" dirty="0"/>
                  <a:t>Calculate the inverse of the FIM to determine the CRLB:  </a:t>
                </a:r>
                <a14:m>
                  <m:oMath xmlns:m="http://schemas.openxmlformats.org/officeDocument/2006/math">
                    <m:r>
                      <a:rPr lang="en-US" baseline="-25000" smtClean="0">
                        <a:latin typeface="Cambria Math" panose="02040503050406030204" pitchFamily="18" charset="0"/>
                      </a:rPr>
                      <m:t> </m:t>
                    </m:r>
                    <m:sSup>
                      <m:sSupPr>
                        <m:ctrlPr>
                          <a:rPr lang="en-US" i="1" baseline="-25000"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baseline="-25000">
                                <a:latin typeface="Cambria Math" panose="02040503050406030204" pitchFamily="18" charset="0"/>
                              </a:rPr>
                              <m:t>𝑖</m:t>
                            </m:r>
                          </m:sub>
                        </m:sSub>
                      </m:e>
                      <m:sup>
                        <m:r>
                          <a:rPr lang="en-US" i="1">
                            <a:latin typeface="Cambria Math" panose="02040503050406030204" pitchFamily="18" charset="0"/>
                          </a:rPr>
                          <m:t>2</m:t>
                        </m:r>
                      </m:sup>
                    </m:sSup>
                    <m:r>
                      <a:rPr lang="en-US" i="1" smtClean="0">
                        <a:latin typeface="Cambria Math" panose="02040503050406030204" pitchFamily="18" charset="0"/>
                      </a:rPr>
                      <m:t>≥</m:t>
                    </m:r>
                    <m:sSup>
                      <m:sSupPr>
                        <m:ctrlPr>
                          <a:rPr lang="en-US" i="1" baseline="-25000" smtClean="0">
                            <a:latin typeface="Cambria Math" panose="02040503050406030204" pitchFamily="18" charset="0"/>
                          </a:rPr>
                        </m:ctrlPr>
                      </m:sSupPr>
                      <m:e>
                        <m:r>
                          <a:rPr lang="en-US" b="1" i="1">
                            <a:latin typeface="Cambria Math" panose="02040503050406030204" pitchFamily="18" charset="0"/>
                            <a:ea typeface="Liberation Serif"/>
                            <a:cs typeface="Times New Roman" panose="02020603050405020304" pitchFamily="18" charset="0"/>
                          </a:rPr>
                          <m:t>𝐉</m:t>
                        </m:r>
                      </m:e>
                      <m:sup>
                        <m:r>
                          <a:rPr lang="en-US" i="1" smtClean="0">
                            <a:latin typeface="Cambria Math" panose="02040503050406030204" pitchFamily="18" charset="0"/>
                          </a:rPr>
                          <m:t>−1</m:t>
                        </m:r>
                      </m:sup>
                    </m:sSup>
                  </m:oMath>
                </a14:m>
                <a:endParaRPr lang="en-US" dirty="0"/>
              </a:p>
              <a:p>
                <a:pPr marL="274320" algn="l">
                  <a:lnSpc>
                    <a:spcPct val="120000"/>
                  </a:lnSpc>
                  <a:spcBef>
                    <a:spcPts val="300"/>
                  </a:spcBef>
                  <a:spcAft>
                    <a:spcPts val="300"/>
                  </a:spcAft>
                </a:pPr>
                <a:endParaRPr lang="en-US" dirty="0"/>
              </a:p>
            </p:txBody>
          </p:sp>
        </mc:Choice>
        <mc:Fallback xmlns="">
          <p:sp>
            <p:nvSpPr>
              <p:cNvPr id="5" name="Content Placeholder 2">
                <a:extLst>
                  <a:ext uri="{FF2B5EF4-FFF2-40B4-BE49-F238E27FC236}">
                    <a16:creationId xmlns:a16="http://schemas.microsoft.com/office/drawing/2014/main" id="{4D8ED972-878F-9B60-CB39-ACD9D3EEAD8D}"/>
                  </a:ext>
                </a:extLst>
              </p:cNvPr>
              <p:cNvSpPr txBox="1">
                <a:spLocks noRot="1" noChangeAspect="1" noMove="1" noResize="1" noEditPoints="1" noAdjustHandles="1" noChangeArrowheads="1" noChangeShapeType="1" noTextEdit="1"/>
              </p:cNvSpPr>
              <p:nvPr/>
            </p:nvSpPr>
            <p:spPr>
              <a:xfrm>
                <a:off x="520994" y="885826"/>
                <a:ext cx="11080456" cy="5391150"/>
              </a:xfrm>
              <a:prstGeom prst="rect">
                <a:avLst/>
              </a:prstGeom>
              <a:blipFill>
                <a:blip r:embed="rId3"/>
                <a:stretch>
                  <a:fillRect t="-339"/>
                </a:stretch>
              </a:blipFill>
              <a:ln>
                <a:noFill/>
              </a:ln>
            </p:spPr>
            <p:txBody>
              <a:bodyPr/>
              <a:lstStyle/>
              <a:p>
                <a:r>
                  <a:rPr lang="en-US">
                    <a:noFill/>
                  </a:rPr>
                  <a:t> </a:t>
                </a:r>
              </a:p>
            </p:txBody>
          </p:sp>
        </mc:Fallback>
      </mc:AlternateContent>
      <p:sp>
        <p:nvSpPr>
          <p:cNvPr id="3" name="Slide Number Placeholder 1">
            <a:extLst>
              <a:ext uri="{FF2B5EF4-FFF2-40B4-BE49-F238E27FC236}">
                <a16:creationId xmlns:a16="http://schemas.microsoft.com/office/drawing/2014/main" id="{5C5980E0-A3D6-9C69-D658-36890F8DB57F}"/>
              </a:ext>
            </a:extLst>
          </p:cNvPr>
          <p:cNvSpPr>
            <a:spLocks noGrp="1"/>
          </p:cNvSpPr>
          <p:nvPr>
            <p:ph type="sldNum" sz="quarter" idx="4"/>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TextBox 1">
            <a:extLst>
              <a:ext uri="{FF2B5EF4-FFF2-40B4-BE49-F238E27FC236}">
                <a16:creationId xmlns:a16="http://schemas.microsoft.com/office/drawing/2014/main" id="{83C3C32F-5742-29F4-357A-B8F9FE5E0EAE}"/>
              </a:ext>
            </a:extLst>
          </p:cNvPr>
          <p:cNvSpPr txBox="1"/>
          <p:nvPr/>
        </p:nvSpPr>
        <p:spPr>
          <a:xfrm>
            <a:off x="0" y="6080970"/>
            <a:ext cx="8435892"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R. </a:t>
            </a:r>
            <a:r>
              <a:rPr lang="en-US" sz="800" dirty="0" err="1">
                <a:solidFill>
                  <a:srgbClr val="000000"/>
                </a:solidFill>
                <a:effectLst/>
                <a:latin typeface="Times New Roman" panose="02020603050405020304" pitchFamily="18" charset="0"/>
                <a:ea typeface="MS Mincho" panose="02020609040205080304" pitchFamily="49" charset="-128"/>
              </a:rPr>
              <a:t>Kaune</a:t>
            </a:r>
            <a:r>
              <a:rPr lang="en-US" sz="800" dirty="0">
                <a:solidFill>
                  <a:srgbClr val="000000"/>
                </a:solidFill>
                <a:effectLst/>
                <a:latin typeface="Times New Roman" panose="02020603050405020304" pitchFamily="18" charset="0"/>
                <a:ea typeface="MS Mincho" panose="02020609040205080304" pitchFamily="49" charset="-128"/>
              </a:rPr>
              <a:t>, J. </a:t>
            </a:r>
            <a:r>
              <a:rPr lang="en-US" sz="800" dirty="0" err="1">
                <a:solidFill>
                  <a:srgbClr val="000000"/>
                </a:solidFill>
                <a:effectLst/>
                <a:latin typeface="Times New Roman" panose="02020603050405020304" pitchFamily="18" charset="0"/>
                <a:ea typeface="MS Mincho" panose="02020609040205080304" pitchFamily="49" charset="-128"/>
              </a:rPr>
              <a:t>Hörst</a:t>
            </a:r>
            <a:r>
              <a:rPr lang="en-US" sz="800" dirty="0">
                <a:solidFill>
                  <a:srgbClr val="000000"/>
                </a:solidFill>
                <a:effectLst/>
                <a:latin typeface="Times New Roman" panose="02020603050405020304" pitchFamily="18" charset="0"/>
                <a:ea typeface="MS Mincho" panose="02020609040205080304" pitchFamily="49" charset="-128"/>
              </a:rPr>
              <a:t> and W. Koch, "Accuracy analysis for TDOA localization in sensor networks," in proc., 14th International Conference on Information Fusion, pp. 1-8, 2011. </a:t>
            </a:r>
          </a:p>
        </p:txBody>
      </p:sp>
    </p:spTree>
    <p:extLst>
      <p:ext uri="{BB962C8B-B14F-4D97-AF65-F5344CB8AC3E}">
        <p14:creationId xmlns:p14="http://schemas.microsoft.com/office/powerpoint/2010/main" val="3348854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BE71ACE-BC8A-7903-84DE-9AB9984AAA74}"/>
              </a:ext>
            </a:extLst>
          </p:cNvPr>
          <p:cNvPicPr>
            <a:picLocks noChangeAspect="1"/>
          </p:cNvPicPr>
          <p:nvPr/>
        </p:nvPicPr>
        <p:blipFill>
          <a:blip r:embed="rId3"/>
          <a:stretch>
            <a:fillRect/>
          </a:stretch>
        </p:blipFill>
        <p:spPr>
          <a:xfrm>
            <a:off x="7590425" y="1634406"/>
            <a:ext cx="4080579" cy="3032570"/>
          </a:xfrm>
          <a:prstGeom prst="rect">
            <a:avLst/>
          </a:prstGeom>
          <a:ln>
            <a:solidFill>
              <a:schemeClr val="accent1"/>
            </a:solidFill>
          </a:ln>
        </p:spPr>
      </p:pic>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defPPr>
              <a:defRPr lang="en-US"/>
            </a:defPPr>
            <a:lvl1pPr marR="0" lvl="0" indent="0" algn="ctr" fontAlgn="auto">
              <a:lnSpc>
                <a:spcPct val="100000"/>
              </a:lnSpc>
              <a:spcBef>
                <a:spcPts val="0"/>
              </a:spcBef>
              <a:spcAft>
                <a:spcPts val="0"/>
              </a:spcAft>
              <a:buClrTx/>
              <a:buSzTx/>
              <a:buFontTx/>
              <a:buNone/>
              <a:tabLst/>
              <a:defRPr kumimoji="0" sz="3441" b="1" i="0" u="none" strike="noStrike" cap="none" spc="0" normalizeH="0" baseline="0">
                <a:ln>
                  <a:noFill/>
                </a:ln>
                <a:solidFill>
                  <a:srgbClr val="000090"/>
                </a:solidFill>
                <a:effectLst/>
                <a:uLnTx/>
                <a:uFillTx/>
                <a:latin typeface="Arial"/>
                <a:ea typeface="黑体" panose="02010609060101010101" pitchFamily="49" charset="-122"/>
              </a:defRPr>
            </a:lvl1pPr>
          </a:lstStyle>
          <a:p>
            <a:r>
              <a:rPr lang="en-US" altLang="zh-CN" dirty="0"/>
              <a:t>CRLB for Local Timing Inaccuracy</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6" name="Subtitle 2">
                <a:extLst>
                  <a:ext uri="{FF2B5EF4-FFF2-40B4-BE49-F238E27FC236}">
                    <a16:creationId xmlns:a16="http://schemas.microsoft.com/office/drawing/2014/main" id="{1815C2F0-6E45-7A07-253F-88600C581CE9}"/>
                  </a:ext>
                </a:extLst>
              </p:cNvPr>
              <p:cNvSpPr txBox="1">
                <a:spLocks/>
              </p:cNvSpPr>
              <p:nvPr/>
            </p:nvSpPr>
            <p:spPr>
              <a:xfrm>
                <a:off x="520996" y="988828"/>
                <a:ext cx="6813254" cy="5086852"/>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Lucida Grande"/>
                  <a:buChar char="-"/>
                  <a:defRPr sz="2400" kern="1200">
                    <a:solidFill>
                      <a:srgbClr val="1B1A97"/>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Wingdings" charset="2"/>
                  <a:buChar char="§"/>
                  <a:defRPr sz="2000" kern="1200">
                    <a:solidFill>
                      <a:srgbClr val="1B1A97"/>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Courier New"/>
                  <a:buChar char="o"/>
                  <a:defRPr sz="1800" kern="1200">
                    <a:solidFill>
                      <a:srgbClr val="1B1A97"/>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Lucida Grande"/>
                  <a:buChar char="-"/>
                  <a:defRPr sz="1800" kern="1200">
                    <a:solidFill>
                      <a:srgbClr val="1B1A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20000"/>
                  </a:lnSpc>
                  <a:spcBef>
                    <a:spcPts val="300"/>
                  </a:spcBef>
                  <a:spcAft>
                    <a:spcPts val="300"/>
                  </a:spcAft>
                </a:pPr>
                <a:r>
                  <a:rPr lang="en-US" dirty="0"/>
                  <a:t>Clock errors vary, in general, on the </a:t>
                </a:r>
                <a14:m>
                  <m:oMath xmlns:m="http://schemas.openxmlformats.org/officeDocument/2006/math">
                    <m:r>
                      <a:rPr lang="en-US" i="1" dirty="0" smtClean="0">
                        <a:latin typeface="Cambria Math" panose="02040503050406030204" pitchFamily="18" charset="0"/>
                      </a:rPr>
                      <m:t>𝑆𝑁𝑅</m:t>
                    </m:r>
                  </m:oMath>
                </a14:m>
                <a:r>
                  <a:rPr lang="en-US" dirty="0"/>
                  <a:t> of the signal, which is inversely proportional to the sensor-emitter range by: </a:t>
                </a:r>
              </a:p>
              <a:p>
                <a:pPr marL="457200" lvl="1" indent="0">
                  <a:lnSpc>
                    <a:spcPct val="120000"/>
                  </a:lnSpc>
                  <a:spcBef>
                    <a:spcPts val="300"/>
                  </a:spcBef>
                  <a:spcAft>
                    <a:spcPts val="300"/>
                  </a:spcAft>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𝜎</m:t>
                              </m:r>
                            </m:e>
                            <m:sub>
                              <m:r>
                                <m:rPr>
                                  <m:sty m:val="p"/>
                                </m:rPr>
                                <a:rPr lang="en-US">
                                  <a:latin typeface="Cambria Math" panose="02040503050406030204" pitchFamily="18" charset="0"/>
                                </a:rPr>
                                <m:t>i</m:t>
                              </m:r>
                            </m:sub>
                          </m:sSub>
                        </m:e>
                        <m:sup>
                          <m:r>
                            <a:rPr lang="en-US">
                              <a:latin typeface="Cambria Math" panose="02040503050406030204" pitchFamily="18" charset="0"/>
                            </a:rPr>
                            <m:t>2</m:t>
                          </m:r>
                        </m:sup>
                      </m:sSup>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m:rPr>
                                  <m:sty m:val="p"/>
                                </m:rPr>
                                <a:rPr lang="en-US" b="0" i="0" smtClean="0">
                                  <a:latin typeface="Cambria Math" panose="02040503050406030204" pitchFamily="18" charset="0"/>
                                </a:rPr>
                                <m:t>c</m:t>
                              </m:r>
                            </m:e>
                            <m:sup>
                              <m:r>
                                <a:rPr lang="en-US">
                                  <a:latin typeface="Cambria Math" panose="02040503050406030204" pitchFamily="18" charset="0"/>
                                </a:rPr>
                                <m:t>2</m:t>
                              </m:r>
                            </m:sup>
                          </m:sSup>
                        </m:num>
                        <m:den>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a:latin typeface="Cambria Math" panose="02040503050406030204" pitchFamily="18" charset="0"/>
                                    </a:rPr>
                                    <m:t>𝐵</m:t>
                                  </m:r>
                                </m:e>
                                <m:sup>
                                  <m:r>
                                    <a:rPr lang="en-US">
                                      <a:latin typeface="Cambria Math" panose="02040503050406030204" pitchFamily="18" charset="0"/>
                                    </a:rPr>
                                    <m:t>2</m:t>
                                  </m:r>
                                </m:sup>
                              </m:sSup>
                              <m:r>
                                <a:rPr lang="en-US">
                                  <a:latin typeface="Cambria Math" panose="02040503050406030204" pitchFamily="18" charset="0"/>
                                </a:rPr>
                                <m:t>∗</m:t>
                              </m:r>
                              <m:r>
                                <m:rPr>
                                  <m:sty m:val="p"/>
                                </m:rPr>
                                <a:rPr lang="en-US">
                                  <a:latin typeface="Cambria Math" panose="02040503050406030204" pitchFamily="18" charset="0"/>
                                </a:rPr>
                                <m:t>SNR</m:t>
                              </m:r>
                            </m:e>
                            <m:sub>
                              <m:r>
                                <a:rPr lang="en-US">
                                  <a:latin typeface="Cambria Math" panose="02040503050406030204" pitchFamily="18" charset="0"/>
                                </a:rPr>
                                <m:t>𝑖</m:t>
                              </m:r>
                            </m:sub>
                          </m:sSub>
                        </m:den>
                      </m:f>
                      <m:r>
                        <a:rPr lang="en-US">
                          <a:latin typeface="Cambria Math" panose="02040503050406030204" pitchFamily="18" charset="0"/>
                        </a:rPr>
                        <m:t> </m:t>
                      </m:r>
                    </m:oMath>
                  </m:oMathPara>
                </a14:m>
                <a:endParaRPr lang="en-US" dirty="0"/>
              </a:p>
              <a:p>
                <a:pPr marL="342900" indent="-342900">
                  <a:lnSpc>
                    <a:spcPct val="120000"/>
                  </a:lnSpc>
                  <a:spcBef>
                    <a:spcPts val="300"/>
                  </a:spcBef>
                  <a:spcAft>
                    <a:spcPts val="300"/>
                  </a:spcAft>
                </a:pPr>
                <a:r>
                  <a:rPr lang="en-US" dirty="0"/>
                  <a:t>Assume Bandwidth </a:t>
                </a:r>
                <a14:m>
                  <m:oMath xmlns:m="http://schemas.openxmlformats.org/officeDocument/2006/math">
                    <m:r>
                      <a:rPr lang="en-US" b="0" i="1" smtClean="0">
                        <a:latin typeface="Cambria Math" panose="02040503050406030204" pitchFamily="18" charset="0"/>
                      </a:rPr>
                      <m:t>𝐵</m:t>
                    </m:r>
                  </m:oMath>
                </a14:m>
                <a:r>
                  <a:rPr lang="en-US" dirty="0"/>
                  <a:t>, carrier frequency, integration time, propagation velocity </a:t>
                </a:r>
                <a14:m>
                  <m:oMath xmlns:m="http://schemas.openxmlformats.org/officeDocument/2006/math">
                    <m:r>
                      <a:rPr lang="en-US" b="0" i="1" smtClean="0">
                        <a:latin typeface="Cambria Math" panose="02040503050406030204" pitchFamily="18" charset="0"/>
                      </a:rPr>
                      <m:t>𝑐</m:t>
                    </m:r>
                  </m:oMath>
                </a14:m>
                <a:r>
                  <a:rPr lang="en-US" dirty="0"/>
                  <a:t>, etc., incorporated into constant, </a:t>
                </a:r>
                <a14:m>
                  <m:oMath xmlns:m="http://schemas.openxmlformats.org/officeDocument/2006/math">
                    <m:r>
                      <a:rPr lang="en-US">
                        <a:latin typeface="Cambria Math" panose="02040503050406030204" pitchFamily="18" charset="0"/>
                      </a:rPr>
                      <m:t>𝑎</m:t>
                    </m:r>
                  </m:oMath>
                </a14:m>
                <a:endParaRPr lang="en-US" dirty="0"/>
              </a:p>
              <a:p>
                <a:pPr marL="342900" indent="-342900">
                  <a:lnSpc>
                    <a:spcPct val="120000"/>
                  </a:lnSpc>
                  <a:spcBef>
                    <a:spcPts val="300"/>
                  </a:spcBef>
                  <a:spcAft>
                    <a:spcPts val="300"/>
                  </a:spcAft>
                </a:pPr>
                <a:r>
                  <a:rPr lang="en-US" dirty="0"/>
                  <a:t>A lower threshold for range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𝑟</m:t>
                        </m:r>
                      </m:e>
                      <m:sub>
                        <m:r>
                          <a:rPr lang="en-US">
                            <a:latin typeface="Cambria Math" panose="02040503050406030204" pitchFamily="18" charset="0"/>
                          </a:rPr>
                          <m:t>0</m:t>
                        </m:r>
                      </m:sub>
                    </m:sSub>
                  </m:oMath>
                </a14:m>
                <a:r>
                  <a:rPr lang="en-US" dirty="0"/>
                  <a:t>) &amp; </a:t>
                </a:r>
                <a14:m>
                  <m:oMath xmlns:m="http://schemas.openxmlformats.org/officeDocument/2006/math">
                    <m:r>
                      <a:rPr lang="en-US" i="1" dirty="0">
                        <a:latin typeface="Cambria Math" panose="02040503050406030204" pitchFamily="18" charset="0"/>
                      </a:rPr>
                      <m:t>𝑆𝑁𝑅</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𝑆𝑁𝑅</m:t>
                        </m:r>
                      </m:e>
                      <m:sub>
                        <m:r>
                          <a:rPr lang="en-US" b="0" i="1" dirty="0" smtClean="0">
                            <a:latin typeface="Cambria Math" panose="02040503050406030204" pitchFamily="18" charset="0"/>
                          </a:rPr>
                          <m:t>0</m:t>
                        </m:r>
                      </m:sub>
                    </m:sSub>
                  </m:oMath>
                </a14:m>
                <a:r>
                  <a:rPr lang="en-US" dirty="0"/>
                  <a:t>) must be determined for the system, so that at each sensor at range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𝑟</m:t>
                        </m:r>
                      </m:e>
                      <m:sub>
                        <m:r>
                          <a:rPr lang="en-US">
                            <a:latin typeface="Cambria Math" panose="02040503050406030204" pitchFamily="18" charset="0"/>
                          </a:rPr>
                          <m:t>𝑖</m:t>
                        </m:r>
                      </m:sub>
                    </m:sSub>
                  </m:oMath>
                </a14:m>
                <a:r>
                  <a:rPr lang="en-US" dirty="0"/>
                  <a:t>: </a:t>
                </a:r>
              </a:p>
              <a:p>
                <a:pPr marL="457200" lvl="1" indent="0">
                  <a:lnSpc>
                    <a:spcPct val="120000"/>
                  </a:lnSpc>
                  <a:spcBef>
                    <a:spcPts val="300"/>
                  </a:spcBef>
                  <a:spcAft>
                    <a:spcPts val="3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SNR</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SNR</m:t>
                          </m:r>
                        </m:e>
                        <m:sub>
                          <m:r>
                            <a:rPr lang="en-US">
                              <a:latin typeface="Cambria Math" panose="02040503050406030204" pitchFamily="18" charset="0"/>
                            </a:rPr>
                            <m:t>0</m:t>
                          </m:r>
                        </m:sub>
                      </m:sSub>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a:latin typeface="Cambria Math" panose="02040503050406030204" pitchFamily="18" charset="0"/>
                                    </a:rPr>
                                    <m:t>𝑟</m:t>
                                  </m:r>
                                </m:e>
                                <m:sub>
                                  <m:r>
                                    <a:rPr lang="en-US">
                                      <a:latin typeface="Cambria Math" panose="02040503050406030204" pitchFamily="18" charset="0"/>
                                    </a:rPr>
                                    <m:t>0</m:t>
                                  </m:r>
                                </m:sub>
                              </m:sSub>
                            </m:e>
                            <m:sup>
                              <m:r>
                                <a:rPr lang="en-US">
                                  <a:latin typeface="Cambria Math" panose="02040503050406030204" pitchFamily="18" charset="0"/>
                                </a:rPr>
                                <m:t>2</m:t>
                              </m:r>
                            </m:sup>
                          </m:sSup>
                        </m:num>
                        <m:den>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a:latin typeface="Cambria Math" panose="02040503050406030204" pitchFamily="18" charset="0"/>
                                    </a:rPr>
                                    <m:t>𝑟</m:t>
                                  </m:r>
                                </m:e>
                                <m:sub>
                                  <m:r>
                                    <a:rPr lang="en-US">
                                      <a:latin typeface="Cambria Math" panose="02040503050406030204" pitchFamily="18" charset="0"/>
                                    </a:rPr>
                                    <m:t>𝑖</m:t>
                                  </m:r>
                                </m:sub>
                              </m:sSub>
                            </m:e>
                            <m:sup>
                              <m:r>
                                <a:rPr lang="en-US">
                                  <a:latin typeface="Cambria Math" panose="02040503050406030204" pitchFamily="18" charset="0"/>
                                </a:rPr>
                                <m:t>2</m:t>
                              </m:r>
                            </m:sup>
                          </m:sSup>
                        </m:den>
                      </m:f>
                    </m:oMath>
                  </m:oMathPara>
                </a14:m>
                <a:endParaRPr lang="en-US" dirty="0"/>
              </a:p>
              <a:p>
                <a:pPr marL="342900" indent="-342900">
                  <a:lnSpc>
                    <a:spcPct val="120000"/>
                  </a:lnSpc>
                  <a:spcBef>
                    <a:spcPts val="300"/>
                  </a:spcBef>
                  <a:spcAft>
                    <a:spcPts val="300"/>
                  </a:spcAft>
                </a:pPr>
                <a:r>
                  <a:rPr lang="en-US" dirty="0"/>
                  <a:t>The sensor pair variance is: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𝜎</m:t>
                            </m:r>
                          </m:e>
                          <m:sub>
                            <m:r>
                              <m:rPr>
                                <m:sty m:val="p"/>
                              </m:rPr>
                              <a:rPr lang="en-US">
                                <a:latin typeface="Cambria Math" panose="02040503050406030204" pitchFamily="18" charset="0"/>
                              </a:rPr>
                              <m:t>i</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𝜎</m:t>
                            </m:r>
                          </m:e>
                          <m:sub>
                            <m:r>
                              <a:rPr lang="en-US">
                                <a:latin typeface="Cambria Math" panose="02040503050406030204" pitchFamily="18" charset="0"/>
                              </a:rPr>
                              <m:t>1</m:t>
                            </m:r>
                          </m:sub>
                        </m:sSub>
                      </m:e>
                      <m:sup>
                        <m:r>
                          <a:rPr lang="en-US">
                            <a:latin typeface="Cambria Math" panose="02040503050406030204" pitchFamily="18" charset="0"/>
                          </a:rPr>
                          <m:t>2</m:t>
                        </m:r>
                      </m:sup>
                    </m:sSup>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𝑎</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a:latin typeface="Cambria Math" panose="02040503050406030204" pitchFamily="18" charset="0"/>
                                      </a:rPr>
                                      <m:t>𝑟</m:t>
                                    </m:r>
                                  </m:e>
                                  <m:sub>
                                    <m:r>
                                      <a:rPr lang="en-US">
                                        <a:latin typeface="Cambria Math" panose="02040503050406030204" pitchFamily="18" charset="0"/>
                                      </a:rPr>
                                      <m:t>𝑖</m:t>
                                    </m:r>
                                  </m:sub>
                                </m:sSub>
                              </m:e>
                              <m:sup>
                                <m:r>
                                  <a:rPr lang="en-US">
                                    <a:latin typeface="Cambria Math" panose="02040503050406030204" pitchFamily="18" charset="0"/>
                                  </a:rPr>
                                  <m:t>2</m:t>
                                </m:r>
                              </m:sup>
                            </m:sSup>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a:latin typeface="Cambria Math" panose="02040503050406030204" pitchFamily="18" charset="0"/>
                                      </a:rPr>
                                      <m:t>𝑟</m:t>
                                    </m:r>
                                  </m:e>
                                  <m:sub>
                                    <m:r>
                                      <a:rPr lang="en-US">
                                        <a:latin typeface="Cambria Math" panose="02040503050406030204" pitchFamily="18" charset="0"/>
                                      </a:rPr>
                                      <m:t>1</m:t>
                                    </m:r>
                                  </m:sub>
                                </m:sSub>
                              </m:e>
                              <m:sup>
                                <m:r>
                                  <a:rPr lang="en-US">
                                    <a:latin typeface="Cambria Math" panose="02040503050406030204" pitchFamily="18" charset="0"/>
                                  </a:rPr>
                                  <m:t>2</m:t>
                                </m:r>
                              </m:sup>
                            </m:sSup>
                          </m:e>
                        </m:d>
                      </m:num>
                      <m:den>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a:latin typeface="Cambria Math" panose="02040503050406030204" pitchFamily="18" charset="0"/>
                                      </a:rPr>
                                      <m:t>𝑟</m:t>
                                    </m:r>
                                  </m:e>
                                  <m:sub>
                                    <m:r>
                                      <a:rPr lang="en-US">
                                        <a:latin typeface="Cambria Math" panose="02040503050406030204" pitchFamily="18" charset="0"/>
                                      </a:rPr>
                                      <m:t>0</m:t>
                                    </m:r>
                                  </m:sub>
                                </m:sSub>
                              </m:e>
                              <m:sup>
                                <m:r>
                                  <a:rPr lang="en-US">
                                    <a:latin typeface="Cambria Math" panose="02040503050406030204" pitchFamily="18" charset="0"/>
                                  </a:rPr>
                                  <m:t>2</m:t>
                                </m:r>
                              </m:sup>
                            </m:sSup>
                            <m:r>
                              <m:rPr>
                                <m:sty m:val="p"/>
                              </m:rPr>
                              <a:rPr lang="en-US">
                                <a:latin typeface="Cambria Math" panose="02040503050406030204" pitchFamily="18" charset="0"/>
                              </a:rPr>
                              <m:t>SNR</m:t>
                            </m:r>
                          </m:e>
                          <m:sub>
                            <m:r>
                              <a:rPr lang="en-US">
                                <a:latin typeface="Cambria Math" panose="02040503050406030204" pitchFamily="18" charset="0"/>
                              </a:rPr>
                              <m:t>0</m:t>
                            </m:r>
                          </m:sub>
                        </m:sSub>
                      </m:den>
                    </m:f>
                  </m:oMath>
                </a14:m>
                <a:endParaRPr lang="en-US" dirty="0"/>
              </a:p>
              <a:p>
                <a:pPr marL="342900" indent="-342900">
                  <a:lnSpc>
                    <a:spcPct val="120000"/>
                  </a:lnSpc>
                  <a:spcBef>
                    <a:spcPts val="300"/>
                  </a:spcBef>
                  <a:spcAft>
                    <a:spcPts val="300"/>
                  </a:spcAft>
                </a:pPr>
                <a:r>
                  <a:rPr lang="en-US" dirty="0"/>
                  <a:t>Variance is range-dependent, resulting in additional term in the FIM:</a:t>
                </a:r>
              </a:p>
              <a:p>
                <a:pPr marL="0" indent="0" algn="ctr">
                  <a:lnSpc>
                    <a:spcPct val="120000"/>
                  </a:lnSpc>
                  <a:spcBef>
                    <a:spcPts val="300"/>
                  </a:spcBef>
                  <a:spcAft>
                    <a:spcPts val="300"/>
                  </a:spcAft>
                  <a:buNone/>
                </a:pP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𝐉</m:t>
                        </m:r>
                      </m:e>
                      <m:sub>
                        <m:r>
                          <a:rPr lang="en-US" i="1">
                            <a:latin typeface="Cambria Math" panose="02040503050406030204" pitchFamily="18" charset="0"/>
                          </a:rPr>
                          <m:t>𝑖𝑗</m:t>
                        </m:r>
                      </m:sub>
                    </m:sSub>
                    <m:r>
                      <a:rPr lang="en-US" i="1">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𝜕𝜏</m:t>
                                </m:r>
                                <m:d>
                                  <m:dPr>
                                    <m:ctrlPr>
                                      <a:rPr lang="en-US" i="1">
                                        <a:latin typeface="Cambria Math" panose="02040503050406030204" pitchFamily="18" charset="0"/>
                                      </a:rPr>
                                    </m:ctrlPr>
                                  </m:dPr>
                                  <m:e>
                                    <m:r>
                                      <a:rPr lang="en-US" b="1" i="1">
                                        <a:latin typeface="Cambria Math" panose="02040503050406030204" pitchFamily="18" charset="0"/>
                                      </a:rPr>
                                      <m:t>𝐱</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en>
                            </m:f>
                          </m:e>
                        </m:d>
                      </m:e>
                      <m:sup>
                        <m:r>
                          <m:rPr>
                            <m:sty m:val="p"/>
                          </m:rPr>
                          <a:rPr lang="en-US">
                            <a:latin typeface="Cambria Math" panose="02040503050406030204" pitchFamily="18" charset="0"/>
                          </a:rPr>
                          <m:t>T</m:t>
                        </m:r>
                      </m:sup>
                    </m:sSup>
                    <m:sSup>
                      <m:sSupPr>
                        <m:ctrlPr>
                          <a:rPr lang="en-US" i="1">
                            <a:latin typeface="Cambria Math" panose="02040503050406030204" pitchFamily="18" charset="0"/>
                          </a:rPr>
                        </m:ctrlPr>
                      </m:sSupPr>
                      <m:e>
                        <m:r>
                          <a:rPr lang="en-US" b="1" i="1">
                            <a:latin typeface="Cambria Math" panose="02040503050406030204" pitchFamily="18" charset="0"/>
                          </a:rPr>
                          <m:t>𝐑</m:t>
                        </m:r>
                        <m:d>
                          <m:dPr>
                            <m:ctrlPr>
                              <a:rPr lang="en-US" i="1">
                                <a:latin typeface="Cambria Math" panose="02040503050406030204" pitchFamily="18" charset="0"/>
                              </a:rPr>
                            </m:ctrlPr>
                          </m:dPr>
                          <m:e>
                            <m:r>
                              <a:rPr lang="en-US" b="1" i="1">
                                <a:latin typeface="Cambria Math" panose="02040503050406030204" pitchFamily="18" charset="0"/>
                              </a:rPr>
                              <m:t>𝐱</m:t>
                            </m:r>
                          </m:e>
                        </m:d>
                      </m:e>
                      <m:sup>
                        <m:r>
                          <a:rPr lang="en-US" i="1">
                            <a:latin typeface="Cambria Math" panose="02040503050406030204" pitchFamily="18" charset="0"/>
                          </a:rPr>
                          <m:t>−1</m:t>
                        </m:r>
                      </m:sup>
                    </m:sSup>
                    <m:f>
                      <m:fPr>
                        <m:ctrlPr>
                          <a:rPr lang="en-US" i="1">
                            <a:latin typeface="Cambria Math" panose="02040503050406030204" pitchFamily="18" charset="0"/>
                          </a:rPr>
                        </m:ctrlPr>
                      </m:fPr>
                      <m:num>
                        <m:r>
                          <a:rPr lang="en-US" i="1">
                            <a:latin typeface="Cambria Math" panose="02040503050406030204" pitchFamily="18" charset="0"/>
                          </a:rPr>
                          <m:t>𝜕𝜏</m:t>
                        </m:r>
                        <m:d>
                          <m:dPr>
                            <m:ctrlPr>
                              <a:rPr lang="en-US" i="1">
                                <a:latin typeface="Cambria Math" panose="02040503050406030204" pitchFamily="18" charset="0"/>
                              </a:rPr>
                            </m:ctrlPr>
                          </m:dPr>
                          <m:e>
                            <m:r>
                              <a:rPr lang="en-US" b="1" i="1">
                                <a:latin typeface="Cambria Math" panose="02040503050406030204" pitchFamily="18" charset="0"/>
                              </a:rPr>
                              <m:t>𝐱</m:t>
                            </m:r>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𝑡𝑟</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𝐑</m:t>
                            </m:r>
                            <m:d>
                              <m:dPr>
                                <m:ctrlPr>
                                  <a:rPr lang="en-US" i="1">
                                    <a:latin typeface="Cambria Math" panose="02040503050406030204" pitchFamily="18" charset="0"/>
                                  </a:rPr>
                                </m:ctrlPr>
                              </m:dPr>
                              <m:e>
                                <m:r>
                                  <a:rPr lang="en-US" b="1" i="1">
                                    <a:latin typeface="Cambria Math" panose="02040503050406030204" pitchFamily="18" charset="0"/>
                                  </a:rPr>
                                  <m:t>𝐱</m:t>
                                </m:r>
                              </m:e>
                            </m:d>
                          </m:e>
                          <m:sup>
                            <m:r>
                              <a:rPr lang="en-US" i="1">
                                <a:latin typeface="Cambria Math" panose="02040503050406030204" pitchFamily="18" charset="0"/>
                              </a:rPr>
                              <m:t>−1</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baseline="-25000">
                                            <a:latin typeface="Cambria Math" panose="02040503050406030204" pitchFamily="18" charset="0"/>
                                          </a:rPr>
                                          <m:t>𝑖</m:t>
                                        </m:r>
                                        <m:r>
                                          <a:rPr lang="en-US" i="1" baseline="-25000">
                                            <a:latin typeface="Cambria Math" panose="02040503050406030204" pitchFamily="18" charset="0"/>
                                          </a:rPr>
                                          <m:t>1</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en>
                                </m:f>
                              </m:e>
                            </m:d>
                          </m:e>
                          <m:sup>
                            <m:r>
                              <m:rPr>
                                <m:sty m:val="p"/>
                              </m:rPr>
                              <a:rPr lang="en-US">
                                <a:latin typeface="Cambria Math" panose="02040503050406030204" pitchFamily="18" charset="0"/>
                              </a:rPr>
                              <m:t>T</m:t>
                            </m:r>
                          </m:sup>
                        </m:sSup>
                        <m:sSup>
                          <m:sSupPr>
                            <m:ctrlPr>
                              <a:rPr lang="en-US" i="1">
                                <a:latin typeface="Cambria Math" panose="02040503050406030204" pitchFamily="18" charset="0"/>
                              </a:rPr>
                            </m:ctrlPr>
                          </m:sSupPr>
                          <m:e>
                            <m:r>
                              <a:rPr lang="en-US" b="1" i="1">
                                <a:latin typeface="Cambria Math" panose="02040503050406030204" pitchFamily="18" charset="0"/>
                              </a:rPr>
                              <m:t>𝐑</m:t>
                            </m:r>
                            <m:d>
                              <m:dPr>
                                <m:ctrlPr>
                                  <a:rPr lang="en-US" i="1">
                                    <a:latin typeface="Cambria Math" panose="02040503050406030204" pitchFamily="18" charset="0"/>
                                  </a:rPr>
                                </m:ctrlPr>
                              </m:dPr>
                              <m:e>
                                <m:r>
                                  <a:rPr lang="en-US" b="1" i="1">
                                    <a:latin typeface="Cambria Math" panose="02040503050406030204" pitchFamily="18" charset="0"/>
                                  </a:rPr>
                                  <m:t>𝐱</m:t>
                                </m:r>
                              </m:e>
                            </m:d>
                          </m:e>
                          <m:sup>
                            <m:r>
                              <a:rPr lang="en-US" i="1">
                                <a:latin typeface="Cambria Math" panose="02040503050406030204" pitchFamily="18" charset="0"/>
                              </a:rPr>
                              <m:t>−1</m:t>
                            </m:r>
                          </m:sup>
                        </m:sSup>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baseline="-25000">
                                    <a:latin typeface="Cambria Math" panose="02040503050406030204" pitchFamily="18" charset="0"/>
                                  </a:rPr>
                                  <m:t>𝑖</m:t>
                                </m:r>
                                <m:r>
                                  <a:rPr lang="en-US" i="1" baseline="-25000">
                                    <a:latin typeface="Cambria Math" panose="02040503050406030204" pitchFamily="18" charset="0"/>
                                  </a:rPr>
                                  <m:t>1</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e>
                    </m:d>
                  </m:oMath>
                </a14:m>
                <a:r>
                  <a:rPr lang="en-US" dirty="0">
                    <a:solidFill>
                      <a:schemeClr val="tx2"/>
                    </a:solidFill>
                  </a:rPr>
                  <a:t>, </a:t>
                </a:r>
              </a:p>
              <a:p>
                <a:pPr marL="800100" lvl="1" indent="-342900">
                  <a:lnSpc>
                    <a:spcPct val="120000"/>
                  </a:lnSpc>
                  <a:spcBef>
                    <a:spcPts val="300"/>
                  </a:spcBef>
                  <a:spcAft>
                    <a:spcPts val="300"/>
                  </a:spcAft>
                </a:pPr>
                <a:r>
                  <a:rPr lang="en-US" dirty="0">
                    <a:solidFill>
                      <a:schemeClr val="tx2"/>
                    </a:solidFill>
                  </a:rPr>
                  <a:t>with parameter-dependent Jacobian:</a:t>
                </a:r>
                <a:r>
                  <a:rPr lang="en-US" sz="2900" dirty="0">
                    <a:solidFill>
                      <a:schemeClr val="tx2"/>
                    </a:solidFill>
                  </a:rPr>
                  <a:t> </a:t>
                </a:r>
                <a14:m>
                  <m:oMath xmlns:m="http://schemas.openxmlformats.org/officeDocument/2006/math">
                    <m:f>
                      <m:fPr>
                        <m:ctrlPr>
                          <a:rPr lang="en-US" sz="2900" i="1">
                            <a:solidFill>
                              <a:schemeClr val="tx2"/>
                            </a:solidFill>
                            <a:latin typeface="Cambria Math" panose="02040503050406030204" pitchFamily="18" charset="0"/>
                          </a:rPr>
                        </m:ctrlPr>
                      </m:fPr>
                      <m:num>
                        <m:r>
                          <a:rPr lang="en-US" sz="2900">
                            <a:solidFill>
                              <a:schemeClr val="tx2"/>
                            </a:solidFill>
                            <a:latin typeface="Cambria Math" panose="02040503050406030204" pitchFamily="18" charset="0"/>
                          </a:rPr>
                          <m:t>𝜕</m:t>
                        </m:r>
                        <m:sSub>
                          <m:sSubPr>
                            <m:ctrlPr>
                              <a:rPr lang="en-US" sz="2900" i="1">
                                <a:solidFill>
                                  <a:schemeClr val="tx2"/>
                                </a:solidFill>
                                <a:latin typeface="Cambria Math" panose="02040503050406030204" pitchFamily="18" charset="0"/>
                              </a:rPr>
                            </m:ctrlPr>
                          </m:sSubPr>
                          <m:e>
                            <m:r>
                              <m:rPr>
                                <m:sty m:val="p"/>
                              </m:rPr>
                              <a:rPr lang="en-US" sz="2900">
                                <a:solidFill>
                                  <a:schemeClr val="tx2"/>
                                </a:solidFill>
                                <a:latin typeface="Cambria Math" panose="02040503050406030204" pitchFamily="18" charset="0"/>
                              </a:rPr>
                              <m:t>σ</m:t>
                            </m:r>
                          </m:e>
                          <m:sub>
                            <m:r>
                              <m:rPr>
                                <m:sty m:val="p"/>
                              </m:rPr>
                              <a:rPr lang="en-US" sz="2900">
                                <a:solidFill>
                                  <a:schemeClr val="tx2"/>
                                </a:solidFill>
                                <a:latin typeface="Cambria Math" panose="02040503050406030204" pitchFamily="18" charset="0"/>
                              </a:rPr>
                              <m:t>i</m:t>
                            </m:r>
                            <m:r>
                              <a:rPr lang="en-US" sz="2900">
                                <a:solidFill>
                                  <a:schemeClr val="tx2"/>
                                </a:solidFill>
                                <a:latin typeface="Cambria Math" panose="02040503050406030204" pitchFamily="18" charset="0"/>
                              </a:rPr>
                              <m:t>1</m:t>
                            </m:r>
                          </m:sub>
                        </m:sSub>
                      </m:num>
                      <m:den>
                        <m:r>
                          <a:rPr lang="en-US" sz="2900">
                            <a:solidFill>
                              <a:schemeClr val="tx2"/>
                            </a:solidFill>
                            <a:latin typeface="Cambria Math" panose="02040503050406030204" pitchFamily="18" charset="0"/>
                          </a:rPr>
                          <m:t>𝜕</m:t>
                        </m:r>
                        <m:r>
                          <a:rPr lang="en-US" sz="2900">
                            <a:solidFill>
                              <a:schemeClr val="tx2"/>
                            </a:solidFill>
                            <a:latin typeface="Cambria Math" panose="02040503050406030204" pitchFamily="18" charset="0"/>
                          </a:rPr>
                          <m:t>𝜽</m:t>
                        </m:r>
                      </m:den>
                    </m:f>
                    <m:r>
                      <a:rPr lang="en-US" sz="2900">
                        <a:solidFill>
                          <a:schemeClr val="tx2"/>
                        </a:solidFill>
                        <a:latin typeface="Cambria Math" panose="02040503050406030204" pitchFamily="18" charset="0"/>
                      </a:rPr>
                      <m:t>=</m:t>
                    </m:r>
                    <m:f>
                      <m:fPr>
                        <m:ctrlPr>
                          <a:rPr lang="en-US" sz="2900" i="1">
                            <a:solidFill>
                              <a:schemeClr val="tx2"/>
                            </a:solidFill>
                            <a:latin typeface="Cambria Math" panose="02040503050406030204" pitchFamily="18" charset="0"/>
                          </a:rPr>
                        </m:ctrlPr>
                      </m:fPr>
                      <m:num>
                        <m:rad>
                          <m:radPr>
                            <m:degHide m:val="on"/>
                            <m:ctrlPr>
                              <a:rPr lang="en-US" sz="2900" i="1">
                                <a:solidFill>
                                  <a:schemeClr val="tx2"/>
                                </a:solidFill>
                                <a:latin typeface="Cambria Math" panose="02040503050406030204" pitchFamily="18" charset="0"/>
                              </a:rPr>
                            </m:ctrlPr>
                          </m:radPr>
                          <m:deg/>
                          <m:e>
                            <m:r>
                              <a:rPr lang="en-US" sz="2900">
                                <a:solidFill>
                                  <a:schemeClr val="tx2"/>
                                </a:solidFill>
                                <a:latin typeface="Cambria Math" panose="02040503050406030204" pitchFamily="18" charset="0"/>
                              </a:rPr>
                              <m:t>𝑎</m:t>
                            </m:r>
                          </m:e>
                        </m:rad>
                        <m:d>
                          <m:dPr>
                            <m:ctrlPr>
                              <a:rPr lang="en-US" sz="2900" i="1">
                                <a:solidFill>
                                  <a:schemeClr val="tx2"/>
                                </a:solidFill>
                                <a:latin typeface="Cambria Math" panose="02040503050406030204" pitchFamily="18" charset="0"/>
                              </a:rPr>
                            </m:ctrlPr>
                          </m:dPr>
                          <m:e>
                            <m:sSub>
                              <m:sSubPr>
                                <m:ctrlPr>
                                  <a:rPr lang="en-US" sz="2900" i="1">
                                    <a:solidFill>
                                      <a:schemeClr val="tx2"/>
                                    </a:solidFill>
                                    <a:latin typeface="Cambria Math" panose="02040503050406030204" pitchFamily="18" charset="0"/>
                                  </a:rPr>
                                </m:ctrlPr>
                              </m:sSubPr>
                              <m:e>
                                <m:r>
                                  <a:rPr lang="en-US" sz="2900">
                                    <a:solidFill>
                                      <a:schemeClr val="tx2"/>
                                    </a:solidFill>
                                    <a:latin typeface="Cambria Math" panose="02040503050406030204" pitchFamily="18" charset="0"/>
                                  </a:rPr>
                                  <m:t>𝐫</m:t>
                                </m:r>
                              </m:e>
                              <m:sub>
                                <m:r>
                                  <m:rPr>
                                    <m:sty m:val="p"/>
                                  </m:rPr>
                                  <a:rPr lang="en-US" sz="2900">
                                    <a:solidFill>
                                      <a:schemeClr val="tx2"/>
                                    </a:solidFill>
                                    <a:latin typeface="Cambria Math" panose="02040503050406030204" pitchFamily="18" charset="0"/>
                                  </a:rPr>
                                  <m:t>i</m:t>
                                </m:r>
                              </m:sub>
                            </m:sSub>
                            <m:r>
                              <a:rPr lang="en-US" sz="2900">
                                <a:solidFill>
                                  <a:schemeClr val="tx2"/>
                                </a:solidFill>
                                <a:latin typeface="Cambria Math" panose="02040503050406030204" pitchFamily="18" charset="0"/>
                              </a:rPr>
                              <m:t>+</m:t>
                            </m:r>
                            <m:sSub>
                              <m:sSubPr>
                                <m:ctrlPr>
                                  <a:rPr lang="en-US" sz="2900" i="1">
                                    <a:solidFill>
                                      <a:schemeClr val="tx2"/>
                                    </a:solidFill>
                                    <a:latin typeface="Cambria Math" panose="02040503050406030204" pitchFamily="18" charset="0"/>
                                  </a:rPr>
                                </m:ctrlPr>
                              </m:sSubPr>
                              <m:e>
                                <m:r>
                                  <a:rPr lang="en-US" sz="2900">
                                    <a:solidFill>
                                      <a:schemeClr val="tx2"/>
                                    </a:solidFill>
                                    <a:latin typeface="Cambria Math" panose="02040503050406030204" pitchFamily="18" charset="0"/>
                                  </a:rPr>
                                  <m:t>𝐫</m:t>
                                </m:r>
                              </m:e>
                              <m:sub>
                                <m:r>
                                  <a:rPr lang="en-US" sz="2900">
                                    <a:solidFill>
                                      <a:schemeClr val="tx2"/>
                                    </a:solidFill>
                                    <a:latin typeface="Cambria Math" panose="02040503050406030204" pitchFamily="18" charset="0"/>
                                  </a:rPr>
                                  <m:t>1</m:t>
                                </m:r>
                              </m:sub>
                            </m:sSub>
                          </m:e>
                        </m:d>
                      </m:num>
                      <m:den>
                        <m:sSub>
                          <m:sSubPr>
                            <m:ctrlPr>
                              <a:rPr lang="en-US" sz="2900" i="1">
                                <a:solidFill>
                                  <a:schemeClr val="tx2"/>
                                </a:solidFill>
                                <a:latin typeface="Cambria Math" panose="02040503050406030204" pitchFamily="18" charset="0"/>
                              </a:rPr>
                            </m:ctrlPr>
                          </m:sSubPr>
                          <m:e>
                            <m:r>
                              <a:rPr lang="en-US" sz="2900">
                                <a:solidFill>
                                  <a:schemeClr val="tx2"/>
                                </a:solidFill>
                                <a:latin typeface="Cambria Math" panose="02040503050406030204" pitchFamily="18" charset="0"/>
                              </a:rPr>
                              <m:t>𝑟</m:t>
                            </m:r>
                          </m:e>
                          <m:sub>
                            <m:r>
                              <a:rPr lang="en-US" sz="2900">
                                <a:solidFill>
                                  <a:schemeClr val="tx2"/>
                                </a:solidFill>
                                <a:latin typeface="Cambria Math" panose="02040503050406030204" pitchFamily="18" charset="0"/>
                              </a:rPr>
                              <m:t>0</m:t>
                            </m:r>
                          </m:sub>
                        </m:sSub>
                        <m:rad>
                          <m:radPr>
                            <m:degHide m:val="on"/>
                            <m:ctrlPr>
                              <a:rPr lang="en-US" sz="2900" i="1">
                                <a:solidFill>
                                  <a:schemeClr val="tx2"/>
                                </a:solidFill>
                                <a:latin typeface="Cambria Math" panose="02040503050406030204" pitchFamily="18" charset="0"/>
                              </a:rPr>
                            </m:ctrlPr>
                          </m:radPr>
                          <m:deg/>
                          <m:e>
                            <m:sSub>
                              <m:sSubPr>
                                <m:ctrlPr>
                                  <a:rPr lang="en-US" sz="2900" i="1">
                                    <a:solidFill>
                                      <a:schemeClr val="tx2"/>
                                    </a:solidFill>
                                    <a:latin typeface="Cambria Math" panose="02040503050406030204" pitchFamily="18" charset="0"/>
                                  </a:rPr>
                                </m:ctrlPr>
                              </m:sSubPr>
                              <m:e>
                                <m:r>
                                  <m:rPr>
                                    <m:sty m:val="p"/>
                                  </m:rPr>
                                  <a:rPr lang="en-US" sz="2900">
                                    <a:solidFill>
                                      <a:schemeClr val="tx2"/>
                                    </a:solidFill>
                                    <a:latin typeface="Cambria Math" panose="02040503050406030204" pitchFamily="18" charset="0"/>
                                  </a:rPr>
                                  <m:t>SNR</m:t>
                                </m:r>
                              </m:e>
                              <m:sub>
                                <m:r>
                                  <a:rPr lang="en-US" sz="2900">
                                    <a:solidFill>
                                      <a:schemeClr val="tx2"/>
                                    </a:solidFill>
                                    <a:latin typeface="Cambria Math" panose="02040503050406030204" pitchFamily="18" charset="0"/>
                                  </a:rPr>
                                  <m:t>0</m:t>
                                </m:r>
                              </m:sub>
                            </m:sSub>
                            <m:d>
                              <m:dPr>
                                <m:ctrlPr>
                                  <a:rPr lang="en-US" sz="2900" i="1">
                                    <a:solidFill>
                                      <a:schemeClr val="tx2"/>
                                    </a:solidFill>
                                    <a:latin typeface="Cambria Math" panose="02040503050406030204" pitchFamily="18" charset="0"/>
                                  </a:rPr>
                                </m:ctrlPr>
                              </m:dPr>
                              <m:e>
                                <m:sSup>
                                  <m:sSupPr>
                                    <m:ctrlPr>
                                      <a:rPr lang="en-US" sz="2900" i="1">
                                        <a:solidFill>
                                          <a:schemeClr val="tx2"/>
                                        </a:solidFill>
                                        <a:latin typeface="Cambria Math" panose="02040503050406030204" pitchFamily="18" charset="0"/>
                                      </a:rPr>
                                    </m:ctrlPr>
                                  </m:sSupPr>
                                  <m:e>
                                    <m:sSub>
                                      <m:sSubPr>
                                        <m:ctrlPr>
                                          <a:rPr lang="en-US" sz="2900" i="1">
                                            <a:solidFill>
                                              <a:schemeClr val="tx2"/>
                                            </a:solidFill>
                                            <a:latin typeface="Cambria Math" panose="02040503050406030204" pitchFamily="18" charset="0"/>
                                          </a:rPr>
                                        </m:ctrlPr>
                                      </m:sSubPr>
                                      <m:e>
                                        <m:r>
                                          <a:rPr lang="en-US" sz="2900">
                                            <a:solidFill>
                                              <a:schemeClr val="tx2"/>
                                            </a:solidFill>
                                            <a:latin typeface="Cambria Math" panose="02040503050406030204" pitchFamily="18" charset="0"/>
                                          </a:rPr>
                                          <m:t>𝑟</m:t>
                                        </m:r>
                                      </m:e>
                                      <m:sub>
                                        <m:r>
                                          <a:rPr lang="en-US" sz="2900">
                                            <a:solidFill>
                                              <a:schemeClr val="tx2"/>
                                            </a:solidFill>
                                            <a:latin typeface="Cambria Math" panose="02040503050406030204" pitchFamily="18" charset="0"/>
                                          </a:rPr>
                                          <m:t>𝑖</m:t>
                                        </m:r>
                                      </m:sub>
                                    </m:sSub>
                                  </m:e>
                                  <m:sup>
                                    <m:r>
                                      <a:rPr lang="en-US" sz="2900">
                                        <a:solidFill>
                                          <a:schemeClr val="tx2"/>
                                        </a:solidFill>
                                        <a:latin typeface="Cambria Math" panose="02040503050406030204" pitchFamily="18" charset="0"/>
                                      </a:rPr>
                                      <m:t>2</m:t>
                                    </m:r>
                                  </m:sup>
                                </m:sSup>
                                <m:r>
                                  <a:rPr lang="en-US" sz="2900">
                                    <a:solidFill>
                                      <a:schemeClr val="tx2"/>
                                    </a:solidFill>
                                    <a:latin typeface="Cambria Math" panose="02040503050406030204" pitchFamily="18" charset="0"/>
                                  </a:rPr>
                                  <m:t>+</m:t>
                                </m:r>
                                <m:sSup>
                                  <m:sSupPr>
                                    <m:ctrlPr>
                                      <a:rPr lang="en-US" sz="2900" i="1">
                                        <a:solidFill>
                                          <a:schemeClr val="tx2"/>
                                        </a:solidFill>
                                        <a:latin typeface="Cambria Math" panose="02040503050406030204" pitchFamily="18" charset="0"/>
                                      </a:rPr>
                                    </m:ctrlPr>
                                  </m:sSupPr>
                                  <m:e>
                                    <m:sSub>
                                      <m:sSubPr>
                                        <m:ctrlPr>
                                          <a:rPr lang="en-US" sz="2900" i="1">
                                            <a:solidFill>
                                              <a:schemeClr val="tx2"/>
                                            </a:solidFill>
                                            <a:latin typeface="Cambria Math" panose="02040503050406030204" pitchFamily="18" charset="0"/>
                                          </a:rPr>
                                        </m:ctrlPr>
                                      </m:sSubPr>
                                      <m:e>
                                        <m:r>
                                          <a:rPr lang="en-US" sz="2900">
                                            <a:solidFill>
                                              <a:schemeClr val="tx2"/>
                                            </a:solidFill>
                                            <a:latin typeface="Cambria Math" panose="02040503050406030204" pitchFamily="18" charset="0"/>
                                          </a:rPr>
                                          <m:t>𝑟</m:t>
                                        </m:r>
                                      </m:e>
                                      <m:sub>
                                        <m:r>
                                          <a:rPr lang="en-US" sz="2900">
                                            <a:solidFill>
                                              <a:schemeClr val="tx2"/>
                                            </a:solidFill>
                                            <a:latin typeface="Cambria Math" panose="02040503050406030204" pitchFamily="18" charset="0"/>
                                          </a:rPr>
                                          <m:t>1</m:t>
                                        </m:r>
                                      </m:sub>
                                    </m:sSub>
                                  </m:e>
                                  <m:sup>
                                    <m:r>
                                      <a:rPr lang="en-US" sz="2900">
                                        <a:solidFill>
                                          <a:schemeClr val="tx2"/>
                                        </a:solidFill>
                                        <a:latin typeface="Cambria Math" panose="02040503050406030204" pitchFamily="18" charset="0"/>
                                      </a:rPr>
                                      <m:t>2</m:t>
                                    </m:r>
                                  </m:sup>
                                </m:sSup>
                              </m:e>
                            </m:d>
                          </m:e>
                        </m:rad>
                      </m:den>
                    </m:f>
                  </m:oMath>
                </a14:m>
                <a:r>
                  <a:rPr lang="en-US" sz="2900" dirty="0">
                    <a:solidFill>
                      <a:schemeClr val="tx2"/>
                    </a:solidFill>
                  </a:rPr>
                  <a:t> </a:t>
                </a:r>
                <a:endParaRPr lang="en-US" dirty="0">
                  <a:solidFill>
                    <a:schemeClr val="tx2"/>
                  </a:solidFill>
                </a:endParaRPr>
              </a:p>
              <a:p>
                <a:pPr marL="342900" indent="-342900">
                  <a:lnSpc>
                    <a:spcPct val="120000"/>
                  </a:lnSpc>
                  <a:spcBef>
                    <a:spcPts val="300"/>
                  </a:spcBef>
                  <a:spcAft>
                    <a:spcPts val="300"/>
                  </a:spcAft>
                </a:pPr>
                <a:r>
                  <a:rPr lang="en-US" dirty="0"/>
                  <a:t>Calculate the inverse of the FIM to determine the CRLB:  </a:t>
                </a:r>
                <a14:m>
                  <m:oMath xmlns:m="http://schemas.openxmlformats.org/officeDocument/2006/math">
                    <m:r>
                      <a:rPr lang="en-US" baseline="-25000" smtClean="0">
                        <a:latin typeface="Cambria Math" panose="02040503050406030204" pitchFamily="18" charset="0"/>
                      </a:rPr>
                      <m:t> </m:t>
                    </m:r>
                    <m:sSup>
                      <m:sSupPr>
                        <m:ctrlPr>
                          <a:rPr lang="en-US" i="1" baseline="-25000"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baseline="-25000">
                                <a:latin typeface="Cambria Math" panose="02040503050406030204" pitchFamily="18" charset="0"/>
                              </a:rPr>
                              <m:t>𝑖</m:t>
                            </m:r>
                          </m:sub>
                        </m:sSub>
                      </m:e>
                      <m:sup>
                        <m:r>
                          <a:rPr lang="en-US" i="1">
                            <a:latin typeface="Cambria Math" panose="02040503050406030204" pitchFamily="18" charset="0"/>
                          </a:rPr>
                          <m:t>2</m:t>
                        </m:r>
                      </m:sup>
                    </m:sSup>
                    <m:r>
                      <a:rPr lang="en-US" i="1" smtClean="0">
                        <a:latin typeface="Cambria Math" panose="02040503050406030204" pitchFamily="18" charset="0"/>
                      </a:rPr>
                      <m:t>≥</m:t>
                    </m:r>
                    <m:sSup>
                      <m:sSupPr>
                        <m:ctrlPr>
                          <a:rPr lang="en-US" i="1" baseline="-25000" smtClean="0">
                            <a:latin typeface="Cambria Math" panose="02040503050406030204" pitchFamily="18" charset="0"/>
                          </a:rPr>
                        </m:ctrlPr>
                      </m:sSupPr>
                      <m:e>
                        <m:r>
                          <a:rPr lang="en-US" b="1" i="1">
                            <a:latin typeface="Cambria Math" panose="02040503050406030204" pitchFamily="18" charset="0"/>
                            <a:ea typeface="Liberation Serif"/>
                            <a:cs typeface="Times New Roman" panose="02020603050405020304" pitchFamily="18" charset="0"/>
                          </a:rPr>
                          <m:t>𝐉</m:t>
                        </m:r>
                      </m:e>
                      <m:sup>
                        <m:r>
                          <a:rPr lang="en-US" i="1" smtClean="0">
                            <a:latin typeface="Cambria Math" panose="02040503050406030204" pitchFamily="18" charset="0"/>
                          </a:rPr>
                          <m:t>−1</m:t>
                        </m:r>
                      </m:sup>
                    </m:sSup>
                  </m:oMath>
                </a14:m>
                <a:endParaRPr lang="en-US" dirty="0"/>
              </a:p>
              <a:p>
                <a:pPr marL="342900" indent="-342900">
                  <a:lnSpc>
                    <a:spcPct val="120000"/>
                  </a:lnSpc>
                  <a:spcBef>
                    <a:spcPts val="300"/>
                  </a:spcBef>
                  <a:spcAft>
                    <a:spcPts val="300"/>
                  </a:spcAft>
                </a:pPr>
                <a:endParaRPr lang="en-US" dirty="0"/>
              </a:p>
              <a:p>
                <a:pPr>
                  <a:lnSpc>
                    <a:spcPct val="120000"/>
                  </a:lnSpc>
                  <a:spcBef>
                    <a:spcPts val="300"/>
                  </a:spcBef>
                  <a:spcAft>
                    <a:spcPts val="300"/>
                  </a:spcAft>
                </a:pPr>
                <a:endParaRPr lang="en-CN" dirty="0"/>
              </a:p>
              <a:p>
                <a:pPr marL="342900" indent="-342900">
                  <a:lnSpc>
                    <a:spcPct val="120000"/>
                  </a:lnSpc>
                  <a:spcBef>
                    <a:spcPts val="300"/>
                  </a:spcBef>
                  <a:spcAft>
                    <a:spcPts val="300"/>
                  </a:spcAft>
                </a:pPr>
                <a:endParaRPr lang="en-CN" dirty="0"/>
              </a:p>
            </p:txBody>
          </p:sp>
        </mc:Choice>
        <mc:Fallback xmlns="">
          <p:sp>
            <p:nvSpPr>
              <p:cNvPr id="6" name="Subtitle 2">
                <a:extLst>
                  <a:ext uri="{FF2B5EF4-FFF2-40B4-BE49-F238E27FC236}">
                    <a16:creationId xmlns:a16="http://schemas.microsoft.com/office/drawing/2014/main" id="{1815C2F0-6E45-7A07-253F-88600C581CE9}"/>
                  </a:ext>
                </a:extLst>
              </p:cNvPr>
              <p:cNvSpPr txBox="1">
                <a:spLocks noRot="1" noChangeAspect="1" noMove="1" noResize="1" noEditPoints="1" noAdjustHandles="1" noChangeArrowheads="1" noChangeShapeType="1" noTextEdit="1"/>
              </p:cNvSpPr>
              <p:nvPr/>
            </p:nvSpPr>
            <p:spPr>
              <a:xfrm>
                <a:off x="520996" y="988828"/>
                <a:ext cx="6813254" cy="5086852"/>
              </a:xfrm>
              <a:prstGeom prst="rect">
                <a:avLst/>
              </a:prstGeom>
              <a:blipFill>
                <a:blip r:embed="rId4"/>
                <a:stretch>
                  <a:fillRect l="-268" t="-2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707D8E-2CB8-9501-5CF1-A53DA2B461B9}"/>
                  </a:ext>
                </a:extLst>
              </p:cNvPr>
              <p:cNvSpPr txBox="1"/>
              <p:nvPr/>
            </p:nvSpPr>
            <p:spPr>
              <a:xfrm>
                <a:off x="7590424" y="843047"/>
                <a:ext cx="4080579" cy="870388"/>
              </a:xfrm>
              <a:prstGeom prst="rect">
                <a:avLst/>
              </a:prstGeom>
              <a:noFill/>
            </p:spPr>
            <p:txBody>
              <a:bodyPr wrap="square">
                <a:normAutofit fontScale="62500" lnSpcReduction="20000"/>
              </a:bodyPr>
              <a:lstStyle/>
              <a:p>
                <a:pPr algn="ctr">
                  <a:lnSpc>
                    <a:spcPct val="120000"/>
                  </a:lnSpc>
                  <a:spcBef>
                    <a:spcPts val="300"/>
                  </a:spcBef>
                  <a:spcAft>
                    <a:spcPts val="300"/>
                  </a:spcAft>
                  <a:buClr>
                    <a:schemeClr val="tx1"/>
                  </a:buClr>
                </a:pPr>
                <a:r>
                  <a:rPr lang="en-US" b="1" i="1" dirty="0">
                    <a:solidFill>
                      <a:schemeClr val="tx2"/>
                    </a:solidFill>
                  </a:rPr>
                  <a:t>Figure</a:t>
                </a:r>
                <a:r>
                  <a:rPr lang="en-US" i="1" dirty="0">
                    <a:solidFill>
                      <a:schemeClr val="tx2"/>
                    </a:solidFill>
                  </a:rPr>
                  <a:t>: Assume a signal bandwidth &amp; corresponding </a:t>
                </a:r>
                <a14:m>
                  <m:oMath xmlns:m="http://schemas.openxmlformats.org/officeDocument/2006/math">
                    <m:sSub>
                      <m:sSubPr>
                        <m:ctrlPr>
                          <a:rPr lang="en-US" b="0"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𝑆𝑁𝑅</m:t>
                        </m:r>
                      </m:e>
                      <m:sub>
                        <m:r>
                          <a:rPr lang="en-US" b="0" i="1" smtClean="0">
                            <a:solidFill>
                              <a:schemeClr val="tx2"/>
                            </a:solidFill>
                            <a:latin typeface="Cambria Math" panose="02040503050406030204" pitchFamily="18" charset="0"/>
                          </a:rPr>
                          <m:t>0</m:t>
                        </m:r>
                      </m:sub>
                    </m:sSub>
                  </m:oMath>
                </a14:m>
                <a:r>
                  <a:rPr lang="en-US" i="1" dirty="0">
                    <a:solidFill>
                      <a:schemeClr val="tx2"/>
                    </a:solidFill>
                  </a:rPr>
                  <a:t> that results in a worst-case </a:t>
                </a:r>
                <a14:m>
                  <m:oMath xmlns:m="http://schemas.openxmlformats.org/officeDocument/2006/math">
                    <m:r>
                      <a:rPr lang="en-US" i="1" dirty="0" smtClean="0">
                        <a:solidFill>
                          <a:schemeClr val="tx2"/>
                        </a:solidFill>
                        <a:latin typeface="Cambria Math" panose="02040503050406030204" pitchFamily="18" charset="0"/>
                        <a:ea typeface="Cambria Math" panose="02040503050406030204" pitchFamily="18" charset="0"/>
                      </a:rPr>
                      <m:t>𝜎</m:t>
                    </m:r>
                  </m:oMath>
                </a14:m>
                <a:r>
                  <a:rPr lang="en-US" i="1" dirty="0">
                    <a:solidFill>
                      <a:schemeClr val="tx2"/>
                    </a:solidFill>
                  </a:rPr>
                  <a:t> to be approximately 1ns at the maximum range. Non-constant </a:t>
                </a:r>
                <a14:m>
                  <m:oMath xmlns:m="http://schemas.openxmlformats.org/officeDocument/2006/math">
                    <m:r>
                      <a:rPr lang="en-US" i="1" dirty="0">
                        <a:solidFill>
                          <a:schemeClr val="tx2"/>
                        </a:solidFill>
                        <a:latin typeface="Cambria Math" panose="02040503050406030204" pitchFamily="18" charset="0"/>
                        <a:ea typeface="Cambria Math" panose="02040503050406030204" pitchFamily="18" charset="0"/>
                      </a:rPr>
                      <m:t>𝜎</m:t>
                    </m:r>
                  </m:oMath>
                </a14:m>
                <a:r>
                  <a:rPr lang="en-US" i="1" dirty="0">
                    <a:solidFill>
                      <a:schemeClr val="tx2"/>
                    </a:solidFill>
                  </a:rPr>
                  <a:t> varies with SNR.</a:t>
                </a:r>
              </a:p>
            </p:txBody>
          </p:sp>
        </mc:Choice>
        <mc:Fallback xmlns="">
          <p:sp>
            <p:nvSpPr>
              <p:cNvPr id="12" name="TextBox 11">
                <a:extLst>
                  <a:ext uri="{FF2B5EF4-FFF2-40B4-BE49-F238E27FC236}">
                    <a16:creationId xmlns:a16="http://schemas.microsoft.com/office/drawing/2014/main" id="{B4707D8E-2CB8-9501-5CF1-A53DA2B461B9}"/>
                  </a:ext>
                </a:extLst>
              </p:cNvPr>
              <p:cNvSpPr txBox="1">
                <a:spLocks noRot="1" noChangeAspect="1" noMove="1" noResize="1" noEditPoints="1" noAdjustHandles="1" noChangeArrowheads="1" noChangeShapeType="1" noTextEdit="1"/>
              </p:cNvSpPr>
              <p:nvPr/>
            </p:nvSpPr>
            <p:spPr>
              <a:xfrm>
                <a:off x="7590424" y="843047"/>
                <a:ext cx="4080579" cy="870388"/>
              </a:xfrm>
              <a:prstGeom prst="rect">
                <a:avLst/>
              </a:prstGeom>
              <a:blipFill>
                <a:blip r:embed="rId5"/>
                <a:stretch>
                  <a:fillRect t="-699" r="-74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B3E4B1B-9A57-5357-709F-9893DB9D8089}"/>
              </a:ext>
            </a:extLst>
          </p:cNvPr>
          <p:cNvSpPr txBox="1"/>
          <p:nvPr/>
        </p:nvSpPr>
        <p:spPr>
          <a:xfrm>
            <a:off x="0" y="6071031"/>
            <a:ext cx="8435892"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R. </a:t>
            </a:r>
            <a:r>
              <a:rPr lang="en-US" sz="800" dirty="0" err="1">
                <a:solidFill>
                  <a:srgbClr val="000000"/>
                </a:solidFill>
                <a:effectLst/>
                <a:latin typeface="Times New Roman" panose="02020603050405020304" pitchFamily="18" charset="0"/>
                <a:ea typeface="MS Mincho" panose="02020609040205080304" pitchFamily="49" charset="-128"/>
              </a:rPr>
              <a:t>Kaune</a:t>
            </a:r>
            <a:r>
              <a:rPr lang="en-US" sz="800" dirty="0">
                <a:solidFill>
                  <a:srgbClr val="000000"/>
                </a:solidFill>
                <a:effectLst/>
                <a:latin typeface="Times New Roman" panose="02020603050405020304" pitchFamily="18" charset="0"/>
                <a:ea typeface="MS Mincho" panose="02020609040205080304" pitchFamily="49" charset="-128"/>
              </a:rPr>
              <a:t>, J. </a:t>
            </a:r>
            <a:r>
              <a:rPr lang="en-US" sz="800" dirty="0" err="1">
                <a:solidFill>
                  <a:srgbClr val="000000"/>
                </a:solidFill>
                <a:effectLst/>
                <a:latin typeface="Times New Roman" panose="02020603050405020304" pitchFamily="18" charset="0"/>
                <a:ea typeface="MS Mincho" panose="02020609040205080304" pitchFamily="49" charset="-128"/>
              </a:rPr>
              <a:t>Hörst</a:t>
            </a:r>
            <a:r>
              <a:rPr lang="en-US" sz="800" dirty="0">
                <a:solidFill>
                  <a:srgbClr val="000000"/>
                </a:solidFill>
                <a:effectLst/>
                <a:latin typeface="Times New Roman" panose="02020603050405020304" pitchFamily="18" charset="0"/>
                <a:ea typeface="MS Mincho" panose="02020609040205080304" pitchFamily="49" charset="-128"/>
              </a:rPr>
              <a:t> and W. Koch, "Accuracy analysis for TDOA localization in sensor networks," in proc., 14th International Conference on Information Fusion, pp. 1-8, 2011. </a:t>
            </a:r>
          </a:p>
        </p:txBody>
      </p:sp>
    </p:spTree>
    <p:extLst>
      <p:ext uri="{BB962C8B-B14F-4D97-AF65-F5344CB8AC3E}">
        <p14:creationId xmlns:p14="http://schemas.microsoft.com/office/powerpoint/2010/main" val="3853035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5961544" cy="4398181"/>
          </a:xfrm>
        </p:spPr>
        <p:txBody>
          <a:bodyPr vert="horz" lIns="91440" tIns="45720" rIns="91440" bIns="45720" rtlCol="0" anchor="t">
            <a:normAutofit fontScale="77500" lnSpcReduction="20000"/>
          </a:bodyPr>
          <a:lstStyle/>
          <a:p>
            <a:pPr marL="342900" indent="-342900" algn="l">
              <a:buFont typeface="Arial" panose="020B0604020202020204" pitchFamily="34" charset="0"/>
              <a:buChar char="•"/>
            </a:pPr>
            <a:r>
              <a:rPr lang="en-US" dirty="0"/>
              <a:t>Crane Model used for RF signal attenuation due to rainfall &amp; water vapor (gas)</a:t>
            </a:r>
            <a:endParaRPr lang="en-US" dirty="0">
              <a:cs typeface="Arial"/>
            </a:endParaRPr>
          </a:p>
          <a:p>
            <a:pPr marL="800100" lvl="1" indent="-342900" algn="l">
              <a:buFont typeface="Arial" panose="020B0604020202020204" pitchFamily="34" charset="0"/>
              <a:buChar char="•"/>
            </a:pPr>
            <a:r>
              <a:rPr lang="en-US" dirty="0">
                <a:cs typeface="Arial"/>
              </a:rPr>
              <a:t>Model can be modified for varying rain rates, temperatures, vapor densities, operating frequencies, and range</a:t>
            </a:r>
          </a:p>
          <a:p>
            <a:pPr marL="800100" lvl="1" indent="-342900" algn="l">
              <a:buFont typeface="Arial" panose="020B0604020202020204" pitchFamily="34" charset="0"/>
              <a:buChar char="•"/>
            </a:pPr>
            <a:endParaRPr lang="en-US" dirty="0">
              <a:cs typeface="Arial"/>
            </a:endParaRPr>
          </a:p>
          <a:p>
            <a:pPr marL="342900" indent="-342900" algn="l">
              <a:buFont typeface="Arial,Sans-Serif" panose="020B0604020202020204" pitchFamily="34" charset="0"/>
              <a:buChar char="•"/>
            </a:pPr>
            <a:r>
              <a:rPr lang="en-US" dirty="0">
                <a:cs typeface="Arial"/>
              </a:rPr>
              <a:t>At 1km for a 5 GHz signal, even worst-case conditions only achieve additional ~0.5dB loss</a:t>
            </a:r>
          </a:p>
          <a:p>
            <a:pPr marL="800100" lvl="1" indent="-342900" algn="l">
              <a:buFont typeface="Arial,Sans-Serif" panose="020B0604020202020204" pitchFamily="34" charset="0"/>
              <a:buChar char="•"/>
            </a:pPr>
            <a:r>
              <a:rPr lang="en-US" sz="1900" dirty="0">
                <a:cs typeface="Arial"/>
              </a:rPr>
              <a:t>Max Rain Rate (30mm/</a:t>
            </a:r>
            <a:r>
              <a:rPr lang="en-US" sz="1900" dirty="0" err="1">
                <a:cs typeface="Arial"/>
              </a:rPr>
              <a:t>hr</a:t>
            </a:r>
            <a:r>
              <a:rPr lang="en-US" sz="1900" dirty="0">
                <a:cs typeface="Arial"/>
              </a:rPr>
              <a:t>) ~ 0.5dB excess loss</a:t>
            </a:r>
          </a:p>
          <a:p>
            <a:pPr marL="800100" lvl="1" indent="-342900" algn="l">
              <a:buFont typeface="Arial,Sans-Serif" panose="020B0604020202020204" pitchFamily="34" charset="0"/>
              <a:buChar char="•"/>
            </a:pPr>
            <a:r>
              <a:rPr lang="en-US" sz="1900" dirty="0">
                <a:cs typeface="Arial"/>
              </a:rPr>
              <a:t>Max Water Vapor (30g/</a:t>
            </a:r>
            <a:r>
              <a:rPr lang="en-US" sz="1600" dirty="0">
                <a:latin typeface="Arial"/>
                <a:cs typeface="Calibri"/>
              </a:rPr>
              <a:t>m</a:t>
            </a:r>
            <a:r>
              <a:rPr lang="en-US" sz="1600" baseline="30000" dirty="0">
                <a:latin typeface="Arial"/>
                <a:cs typeface="Calibri"/>
              </a:rPr>
              <a:t>3</a:t>
            </a:r>
            <a:r>
              <a:rPr lang="en-US" sz="1900" dirty="0">
                <a:cs typeface="Arial"/>
              </a:rPr>
              <a:t>) ~0.02dB excess loss</a:t>
            </a:r>
          </a:p>
          <a:p>
            <a:pPr marL="342900" indent="-342900" algn="l">
              <a:buFont typeface="Arial" panose="020B0604020202020204" pitchFamily="34" charset="0"/>
              <a:buChar char="•"/>
            </a:pPr>
            <a:endParaRPr lang="en-US" dirty="0">
              <a:cs typeface="Arial"/>
            </a:endParaRPr>
          </a:p>
          <a:p>
            <a:pPr marL="342900" indent="-342900" algn="l">
              <a:buChar char="•"/>
            </a:pPr>
            <a:r>
              <a:rPr lang="en-US" dirty="0">
                <a:cs typeface="Arial"/>
              </a:rPr>
              <a:t>At UAS heights &lt; 1km &amp; 5 GHz, other environmental impacts are not considered</a:t>
            </a:r>
          </a:p>
          <a:p>
            <a:pPr marL="800100" lvl="1" indent="-342900" algn="l">
              <a:buChar char="•"/>
            </a:pPr>
            <a:r>
              <a:rPr lang="en-US" dirty="0">
                <a:cs typeface="Arial"/>
              </a:rPr>
              <a:t>Fog model is only significant above 10GHz</a:t>
            </a:r>
          </a:p>
          <a:p>
            <a:pPr marL="800100" lvl="1" indent="-342900" algn="l">
              <a:buFont typeface="Arial" panose="020B0604020202020204" pitchFamily="34" charset="0"/>
              <a:buChar char="•"/>
            </a:pPr>
            <a:r>
              <a:rPr lang="en-US" dirty="0">
                <a:cs typeface="Arial"/>
              </a:rPr>
              <a:t>Ionospheric, tropospheric, </a:t>
            </a:r>
            <a:r>
              <a:rPr lang="en-US" dirty="0" err="1">
                <a:cs typeface="Arial"/>
              </a:rPr>
              <a:t>etc</a:t>
            </a:r>
            <a:r>
              <a:rPr lang="en-US" dirty="0">
                <a:cs typeface="Arial"/>
              </a:rPr>
              <a:t> occur at higher altitudes</a:t>
            </a:r>
          </a:p>
          <a:p>
            <a:pPr marL="800100" lvl="1" indent="-342900" algn="l">
              <a:buFont typeface="Arial" panose="020B0604020202020204" pitchFamily="34" charset="0"/>
              <a:buChar char="•"/>
            </a:pPr>
            <a:endParaRPr lang="en-US" dirty="0">
              <a:cs typeface="Arial"/>
            </a:endParaRPr>
          </a:p>
          <a:p>
            <a:pPr marL="342900" indent="-342900" algn="l">
              <a:buFont typeface="Arial" panose="020B0604020202020204" pitchFamily="34" charset="0"/>
              <a:buChar char="•"/>
            </a:pPr>
            <a:endParaRPr lang="en-US" dirty="0">
              <a:cs typeface="Arial"/>
            </a:endParaRPr>
          </a:p>
          <a:p>
            <a:pPr marL="800100" lvl="1" indent="-342900" algn="l">
              <a:buFont typeface="Arial" panose="020B0604020202020204" pitchFamily="34" charset="0"/>
              <a:buChar char="•"/>
            </a:pPr>
            <a:endParaRPr lang="en-US" dirty="0">
              <a:cs typeface="Arial"/>
            </a:endParaRPr>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Atmospheric Error Model</a:t>
            </a:r>
            <a:endParaRPr lang="en-US" dirty="0">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0" name="Picture 9">
            <a:extLst>
              <a:ext uri="{FF2B5EF4-FFF2-40B4-BE49-F238E27FC236}">
                <a16:creationId xmlns:a16="http://schemas.microsoft.com/office/drawing/2014/main" id="{FDD3EB4F-04DD-1911-7C34-8B3FBD333046}"/>
              </a:ext>
            </a:extLst>
          </p:cNvPr>
          <p:cNvPicPr>
            <a:picLocks noChangeAspect="1"/>
          </p:cNvPicPr>
          <p:nvPr/>
        </p:nvPicPr>
        <p:blipFill>
          <a:blip r:embed="rId3"/>
          <a:stretch>
            <a:fillRect/>
          </a:stretch>
        </p:blipFill>
        <p:spPr>
          <a:xfrm>
            <a:off x="6612244" y="1353953"/>
            <a:ext cx="5270436" cy="3917001"/>
          </a:xfrm>
          <a:prstGeom prst="rect">
            <a:avLst/>
          </a:prstGeom>
        </p:spPr>
      </p:pic>
      <p:sp>
        <p:nvSpPr>
          <p:cNvPr id="6" name="TextBox 5">
            <a:extLst>
              <a:ext uri="{FF2B5EF4-FFF2-40B4-BE49-F238E27FC236}">
                <a16:creationId xmlns:a16="http://schemas.microsoft.com/office/drawing/2014/main" id="{796CD7D4-DC09-670A-E2C8-51F9C840E47F}"/>
              </a:ext>
            </a:extLst>
          </p:cNvPr>
          <p:cNvSpPr txBox="1"/>
          <p:nvPr/>
        </p:nvSpPr>
        <p:spPr>
          <a:xfrm>
            <a:off x="0" y="6011704"/>
            <a:ext cx="12086797" cy="3359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The MathWorks, Inc. (2023). Communications Toolbox version: 8 (R2023a). Available: https://www.mathworks.com. [Accessed 08 August 2023].</a:t>
            </a:r>
          </a:p>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Crane, Robert K. Electromagnetic Wave Propagation through Rain. Wiley, 1996.</a:t>
            </a:r>
          </a:p>
        </p:txBody>
      </p:sp>
    </p:spTree>
    <p:extLst>
      <p:ext uri="{BB962C8B-B14F-4D97-AF65-F5344CB8AC3E}">
        <p14:creationId xmlns:p14="http://schemas.microsoft.com/office/powerpoint/2010/main" val="2530580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5934330" cy="3372353"/>
          </a:xfrm>
        </p:spPr>
        <p:txBody>
          <a:bodyPr vert="horz" lIns="91440" tIns="45720" rIns="91440" bIns="45720" rtlCol="0" anchor="t">
            <a:normAutofit fontScale="55000" lnSpcReduction="20000"/>
          </a:bodyPr>
          <a:lstStyle/>
          <a:p>
            <a:pPr algn="l"/>
            <a:r>
              <a:rPr lang="en-US" b="1" dirty="0">
                <a:ea typeface="+mn-lt"/>
                <a:cs typeface="+mn-lt"/>
              </a:rPr>
              <a:t>International Telecommunication Union Recommendation 1411 formulates Path Loss in Urban environments, incorporating building &amp; street effects for Multipath, using single-bounce geometry</a:t>
            </a:r>
            <a:endParaRPr lang="en-US" b="1" dirty="0">
              <a:cs typeface="Arial"/>
            </a:endParaRPr>
          </a:p>
          <a:p>
            <a:pPr marL="342900" indent="-342900" algn="l">
              <a:buFont typeface="Arial" panose="020B0604020202020204" pitchFamily="34" charset="0"/>
              <a:buChar char="•"/>
            </a:pPr>
            <a:r>
              <a:rPr lang="en-US" dirty="0">
                <a:cs typeface="Arial"/>
              </a:rPr>
              <a:t>Model is height &amp; frequency dependent</a:t>
            </a:r>
          </a:p>
          <a:p>
            <a:pPr marL="800100" lvl="1" indent="-342900" algn="l">
              <a:buFont typeface="Arial" panose="020B0604020202020204" pitchFamily="34" charset="0"/>
              <a:buChar char="•"/>
            </a:pPr>
            <a:r>
              <a:rPr lang="en-US" dirty="0">
                <a:cs typeface="Arial"/>
              </a:rPr>
              <a:t>Heights are shown in figure, where L1 is above rooftop, L2 is below rooftop, L3 is very close to the ground</a:t>
            </a:r>
          </a:p>
          <a:p>
            <a:pPr marL="800100" lvl="1" indent="-342900" algn="l">
              <a:buFont typeface="Arial" panose="020B0604020202020204" pitchFamily="34" charset="0"/>
              <a:buChar char="•"/>
            </a:pPr>
            <a:r>
              <a:rPr lang="en-US" dirty="0">
                <a:cs typeface="Arial"/>
              </a:rPr>
              <a:t>Each height &amp; building condition is incorporated into model</a:t>
            </a:r>
          </a:p>
          <a:p>
            <a:pPr marL="342900" indent="-342900" algn="l">
              <a:buFont typeface="Arial" panose="020B0604020202020204" pitchFamily="34" charset="0"/>
              <a:buChar char="•"/>
            </a:pPr>
            <a:r>
              <a:rPr lang="en-US" dirty="0">
                <a:cs typeface="Arial"/>
              </a:rPr>
              <a:t>Stochastic models of city consider building heights as Rayleigh-distributed, using an average height</a:t>
            </a:r>
          </a:p>
          <a:p>
            <a:pPr marL="342900" indent="-342900" algn="l">
              <a:buFont typeface="Arial" panose="020B0604020202020204" pitchFamily="34" charset="0"/>
              <a:buChar char="•"/>
            </a:pPr>
            <a:r>
              <a:rPr lang="en-US" dirty="0">
                <a:cs typeface="Arial"/>
              </a:rPr>
              <a:t>Line-of-Sight (</a:t>
            </a:r>
            <a:r>
              <a:rPr lang="en-US" dirty="0" err="1">
                <a:cs typeface="Arial"/>
              </a:rPr>
              <a:t>LoS</a:t>
            </a:r>
            <a:r>
              <a:rPr lang="en-US" dirty="0">
                <a:cs typeface="Arial"/>
              </a:rPr>
              <a:t>) and Non-</a:t>
            </a:r>
            <a:r>
              <a:rPr lang="en-US" dirty="0" err="1">
                <a:cs typeface="Arial"/>
              </a:rPr>
              <a:t>LoS</a:t>
            </a:r>
            <a:r>
              <a:rPr lang="en-US" dirty="0">
                <a:cs typeface="Arial"/>
              </a:rPr>
              <a:t> Path Loss include random variables to account for building distribution and are specific to transmitter/receiver heights</a:t>
            </a:r>
          </a:p>
          <a:p>
            <a:pPr marL="342900" indent="-342900" algn="l">
              <a:buFont typeface="Arial" panose="020B0604020202020204" pitchFamily="34" charset="0"/>
              <a:buChar char="•"/>
            </a:pPr>
            <a:r>
              <a:rPr lang="en-US" dirty="0">
                <a:cs typeface="Arial"/>
              </a:rPr>
              <a:t>Incorporates both a "General" (average) model, and a "Site-Specific" model where a user can provide city data for Ray Tracing</a:t>
            </a:r>
          </a:p>
          <a:p>
            <a:pPr marL="342900" indent="-342900" algn="l">
              <a:buFont typeface="Arial" panose="020B0604020202020204" pitchFamily="34" charset="0"/>
              <a:buChar char="•"/>
            </a:pPr>
            <a:r>
              <a:rPr lang="en-US" dirty="0">
                <a:cs typeface="Arial"/>
              </a:rPr>
              <a:t>Incorporates building &amp; street volumes for the following city scenarios:</a:t>
            </a:r>
          </a:p>
          <a:p>
            <a:pPr marL="800100" lvl="1" indent="-342900" algn="l">
              <a:buFont typeface="Arial" panose="020B0604020202020204" pitchFamily="34" charset="0"/>
              <a:buChar char="•"/>
            </a:pPr>
            <a:r>
              <a:rPr lang="en-US" dirty="0">
                <a:cs typeface="Arial"/>
              </a:rPr>
              <a:t>Urban High-Rise, Urban Low-Rise, Suburban, Residential</a:t>
            </a:r>
          </a:p>
          <a:p>
            <a:pPr marL="342900" indent="-342900" algn="l">
              <a:buFont typeface="Arial" panose="020B0604020202020204" pitchFamily="34" charset="0"/>
              <a:buChar char="•"/>
            </a:pPr>
            <a:endParaRPr lang="en-US" dirty="0">
              <a:cs typeface="Arial"/>
            </a:endParaRPr>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Multipath Error ITU-R 1411 Pathloss Model</a:t>
            </a:r>
            <a:endParaRPr lang="en-US" dirty="0">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TextBox 14">
            <a:extLst>
              <a:ext uri="{FF2B5EF4-FFF2-40B4-BE49-F238E27FC236}">
                <a16:creationId xmlns:a16="http://schemas.microsoft.com/office/drawing/2014/main" id="{EFEDF4C3-F293-1D28-FC3C-9560E743D992}"/>
              </a:ext>
            </a:extLst>
          </p:cNvPr>
          <p:cNvSpPr txBox="1"/>
          <p:nvPr/>
        </p:nvSpPr>
        <p:spPr>
          <a:xfrm>
            <a:off x="283308" y="5890846"/>
            <a:ext cx="114690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333333"/>
                </a:solidFill>
                <a:cs typeface="Arial"/>
                <a:hlinkClick r:id="rId3"/>
              </a:rPr>
              <a:t>Radiocommunication Sector of International Telecommunication Union, "Propagation data and prediction methods for the planning of short-range outdoor radiocommunication systems and radio local area networks in the frequency range 300 MHz to 100 GHz", Rec. ITU-R P. 1411–11 ITU Recommendation, Sep. 2021.</a:t>
            </a:r>
            <a:endParaRPr lang="en-US" sz="800" dirty="0">
              <a:solidFill>
                <a:srgbClr val="333333"/>
              </a:solidFill>
              <a:cs typeface="Arial"/>
            </a:endParaRPr>
          </a:p>
        </p:txBody>
      </p:sp>
      <p:pic>
        <p:nvPicPr>
          <p:cNvPr id="5" name="Picture 5" descr="1411-Fig1.jpg">
            <a:extLst>
              <a:ext uri="{FF2B5EF4-FFF2-40B4-BE49-F238E27FC236}">
                <a16:creationId xmlns:a16="http://schemas.microsoft.com/office/drawing/2014/main" id="{41AB8E08-6D95-4D2E-34C7-2AAFF5C670AE}"/>
              </a:ext>
            </a:extLst>
          </p:cNvPr>
          <p:cNvPicPr>
            <a:picLocks noChangeAspect="1"/>
          </p:cNvPicPr>
          <p:nvPr/>
        </p:nvPicPr>
        <p:blipFill rotWithShape="1">
          <a:blip r:embed="rId4"/>
          <a:srcRect l="29346" t="14797" r="32057" b="7399"/>
          <a:stretch/>
        </p:blipFill>
        <p:spPr>
          <a:xfrm>
            <a:off x="6365662" y="1056993"/>
            <a:ext cx="2196534" cy="2960347"/>
          </a:xfrm>
          <a:prstGeom prst="rect">
            <a:avLst/>
          </a:prstGeom>
        </p:spPr>
      </p:pic>
      <p:sp>
        <p:nvSpPr>
          <p:cNvPr id="6" name="TextBox 5">
            <a:extLst>
              <a:ext uri="{FF2B5EF4-FFF2-40B4-BE49-F238E27FC236}">
                <a16:creationId xmlns:a16="http://schemas.microsoft.com/office/drawing/2014/main" id="{4D19F2B9-1548-FA25-7011-B7FDFCD6EBD4}"/>
              </a:ext>
            </a:extLst>
          </p:cNvPr>
          <p:cNvSpPr txBox="1"/>
          <p:nvPr/>
        </p:nvSpPr>
        <p:spPr>
          <a:xfrm>
            <a:off x="7189694" y="287767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p:txBody>
      </p:sp>
      <p:graphicFrame>
        <p:nvGraphicFramePr>
          <p:cNvPr id="8" name="Table 5">
            <a:extLst>
              <a:ext uri="{FF2B5EF4-FFF2-40B4-BE49-F238E27FC236}">
                <a16:creationId xmlns:a16="http://schemas.microsoft.com/office/drawing/2014/main" id="{72EE7330-90FD-3ECC-78E0-AC0710317ADE}"/>
              </a:ext>
            </a:extLst>
          </p:cNvPr>
          <p:cNvGraphicFramePr>
            <a:graphicFrameLocks noGrp="1"/>
          </p:cNvGraphicFramePr>
          <p:nvPr>
            <p:extLst>
              <p:ext uri="{D42A27DB-BD31-4B8C-83A1-F6EECF244321}">
                <p14:modId xmlns:p14="http://schemas.microsoft.com/office/powerpoint/2010/main" val="648232420"/>
              </p:ext>
            </p:extLst>
          </p:nvPr>
        </p:nvGraphicFramePr>
        <p:xfrm>
          <a:off x="1104093" y="4298931"/>
          <a:ext cx="9983814" cy="1554480"/>
        </p:xfrm>
        <a:graphic>
          <a:graphicData uri="http://schemas.openxmlformats.org/drawingml/2006/table">
            <a:tbl>
              <a:tblPr firstRow="1" bandRow="1">
                <a:tableStyleId>{5C22544A-7EE6-4342-B048-85BDC9FD1C3A}</a:tableStyleId>
              </a:tblPr>
              <a:tblGrid>
                <a:gridCol w="1346518">
                  <a:extLst>
                    <a:ext uri="{9D8B030D-6E8A-4147-A177-3AD203B41FA5}">
                      <a16:colId xmlns:a16="http://schemas.microsoft.com/office/drawing/2014/main" val="2477954866"/>
                    </a:ext>
                  </a:extLst>
                </a:gridCol>
                <a:gridCol w="1888626">
                  <a:extLst>
                    <a:ext uri="{9D8B030D-6E8A-4147-A177-3AD203B41FA5}">
                      <a16:colId xmlns:a16="http://schemas.microsoft.com/office/drawing/2014/main" val="2861867117"/>
                    </a:ext>
                  </a:extLst>
                </a:gridCol>
                <a:gridCol w="1500809">
                  <a:extLst>
                    <a:ext uri="{9D8B030D-6E8A-4147-A177-3AD203B41FA5}">
                      <a16:colId xmlns:a16="http://schemas.microsoft.com/office/drawing/2014/main" val="575166203"/>
                    </a:ext>
                  </a:extLst>
                </a:gridCol>
                <a:gridCol w="1838739">
                  <a:extLst>
                    <a:ext uri="{9D8B030D-6E8A-4147-A177-3AD203B41FA5}">
                      <a16:colId xmlns:a16="http://schemas.microsoft.com/office/drawing/2014/main" val="4285284376"/>
                    </a:ext>
                  </a:extLst>
                </a:gridCol>
                <a:gridCol w="1759226">
                  <a:extLst>
                    <a:ext uri="{9D8B030D-6E8A-4147-A177-3AD203B41FA5}">
                      <a16:colId xmlns:a16="http://schemas.microsoft.com/office/drawing/2014/main" val="1607741913"/>
                    </a:ext>
                  </a:extLst>
                </a:gridCol>
                <a:gridCol w="1649896">
                  <a:extLst>
                    <a:ext uri="{9D8B030D-6E8A-4147-A177-3AD203B41FA5}">
                      <a16:colId xmlns:a16="http://schemas.microsoft.com/office/drawing/2014/main" val="1850643435"/>
                    </a:ext>
                  </a:extLst>
                </a:gridCol>
              </a:tblGrid>
              <a:tr h="445709">
                <a:tc>
                  <a:txBody>
                    <a:bodyPr/>
                    <a:lstStyle/>
                    <a:p>
                      <a:r>
                        <a:rPr lang="en-US" sz="1200" dirty="0"/>
                        <a:t>Scenario</a:t>
                      </a:r>
                    </a:p>
                  </a:txBody>
                  <a:tcPr/>
                </a:tc>
                <a:tc>
                  <a:txBody>
                    <a:bodyPr/>
                    <a:lstStyle/>
                    <a:p>
                      <a:pPr marL="0" indent="0">
                        <a:buNone/>
                      </a:pPr>
                      <a:r>
                        <a:rPr lang="en-US" sz="1200" dirty="0"/>
                        <a:t>Average Building Height (</a:t>
                      </a:r>
                      <a:r>
                        <a:rPr lang="en-US" sz="1200" dirty="0" err="1"/>
                        <a:t>hr</a:t>
                      </a:r>
                      <a:r>
                        <a:rPr lang="en-US" sz="1200" dirty="0"/>
                        <a:t>, </a:t>
                      </a:r>
                      <a:r>
                        <a:rPr lang="en-US" sz="1200" b="0" i="0" u="none" strike="noStrike" noProof="0" dirty="0">
                          <a:latin typeface="Arial"/>
                        </a:rPr>
                        <a:t>γ</a:t>
                      </a:r>
                      <a:r>
                        <a:rPr lang="en-US" sz="1200" dirty="0"/>
                        <a:t>)</a:t>
                      </a:r>
                    </a:p>
                  </a:txBody>
                  <a:tcPr/>
                </a:tc>
                <a:tc>
                  <a:txBody>
                    <a:bodyPr/>
                    <a:lstStyle/>
                    <a:p>
                      <a:r>
                        <a:rPr lang="en-US" sz="1200" dirty="0"/>
                        <a:t>Average Street Width (w)</a:t>
                      </a:r>
                    </a:p>
                  </a:txBody>
                  <a:tcPr/>
                </a:tc>
                <a:tc>
                  <a:txBody>
                    <a:bodyPr/>
                    <a:lstStyle/>
                    <a:p>
                      <a:r>
                        <a:rPr lang="en-US" sz="1200" dirty="0"/>
                        <a:t>Average Building Width (b)</a:t>
                      </a:r>
                    </a:p>
                  </a:txBody>
                  <a:tcPr/>
                </a:tc>
                <a:tc>
                  <a:txBody>
                    <a:bodyPr/>
                    <a:lstStyle/>
                    <a:p>
                      <a:r>
                        <a:rPr lang="en-US" sz="1200" dirty="0"/>
                        <a:t>% Land area covered by buildings (α)</a:t>
                      </a:r>
                    </a:p>
                  </a:txBody>
                  <a:tcPr/>
                </a:tc>
                <a:tc>
                  <a:txBody>
                    <a:bodyPr/>
                    <a:lstStyle/>
                    <a:p>
                      <a:r>
                        <a:rPr lang="en-US" sz="1200" dirty="0"/>
                        <a:t>Density of buildings (β)</a:t>
                      </a:r>
                    </a:p>
                  </a:txBody>
                  <a:tcPr/>
                </a:tc>
                <a:extLst>
                  <a:ext uri="{0D108BD9-81ED-4DB2-BD59-A6C34878D82A}">
                    <a16:rowId xmlns:a16="http://schemas.microsoft.com/office/drawing/2014/main" val="2361889133"/>
                  </a:ext>
                </a:extLst>
              </a:tr>
              <a:tr h="191902">
                <a:tc>
                  <a:txBody>
                    <a:bodyPr/>
                    <a:lstStyle/>
                    <a:p>
                      <a:r>
                        <a:rPr lang="en-US" sz="1200" dirty="0"/>
                        <a:t>Urban High-Rise</a:t>
                      </a:r>
                    </a:p>
                  </a:txBody>
                  <a:tcPr/>
                </a:tc>
                <a:tc>
                  <a:txBody>
                    <a:bodyPr/>
                    <a:lstStyle/>
                    <a:p>
                      <a:r>
                        <a:rPr lang="en-US" sz="1200" dirty="0"/>
                        <a:t>50</a:t>
                      </a:r>
                    </a:p>
                  </a:txBody>
                  <a:tcPr/>
                </a:tc>
                <a:tc>
                  <a:txBody>
                    <a:bodyPr/>
                    <a:lstStyle/>
                    <a:p>
                      <a:r>
                        <a:rPr lang="en-US" sz="1200" dirty="0"/>
                        <a:t>20.4</a:t>
                      </a:r>
                    </a:p>
                  </a:txBody>
                  <a:tcPr/>
                </a:tc>
                <a:tc>
                  <a:txBody>
                    <a:bodyPr/>
                    <a:lstStyle/>
                    <a:p>
                      <a:r>
                        <a:rPr lang="en-US" sz="1200" dirty="0"/>
                        <a:t>40.8</a:t>
                      </a:r>
                    </a:p>
                  </a:txBody>
                  <a:tcPr/>
                </a:tc>
                <a:tc>
                  <a:txBody>
                    <a:bodyPr/>
                    <a:lstStyle/>
                    <a:p>
                      <a:r>
                        <a:rPr lang="en-US" sz="1200" dirty="0"/>
                        <a:t>0.5</a:t>
                      </a:r>
                    </a:p>
                  </a:txBody>
                  <a:tcPr/>
                </a:tc>
                <a:tc>
                  <a:txBody>
                    <a:bodyPr/>
                    <a:lstStyle/>
                    <a:p>
                      <a:r>
                        <a:rPr lang="en-US" sz="1200" dirty="0"/>
                        <a:t>300</a:t>
                      </a:r>
                    </a:p>
                  </a:txBody>
                  <a:tcPr/>
                </a:tc>
                <a:extLst>
                  <a:ext uri="{0D108BD9-81ED-4DB2-BD59-A6C34878D82A}">
                    <a16:rowId xmlns:a16="http://schemas.microsoft.com/office/drawing/2014/main" val="2819027604"/>
                  </a:ext>
                </a:extLst>
              </a:tr>
              <a:tr h="191902">
                <a:tc>
                  <a:txBody>
                    <a:bodyPr/>
                    <a:lstStyle/>
                    <a:p>
                      <a:r>
                        <a:rPr lang="en-US" sz="1200" dirty="0"/>
                        <a:t>Urban Low-Rise</a:t>
                      </a:r>
                    </a:p>
                  </a:txBody>
                  <a:tcPr/>
                </a:tc>
                <a:tc>
                  <a:txBody>
                    <a:bodyPr/>
                    <a:lstStyle/>
                    <a:p>
                      <a:r>
                        <a:rPr lang="en-US" sz="1200" dirty="0"/>
                        <a:t>20</a:t>
                      </a:r>
                    </a:p>
                  </a:txBody>
                  <a:tcPr/>
                </a:tc>
                <a:tc>
                  <a:txBody>
                    <a:bodyPr/>
                    <a:lstStyle/>
                    <a:p>
                      <a:r>
                        <a:rPr lang="en-US" sz="1200" dirty="0"/>
                        <a:t>20.4</a:t>
                      </a:r>
                    </a:p>
                  </a:txBody>
                  <a:tcPr/>
                </a:tc>
                <a:tc>
                  <a:txBody>
                    <a:bodyPr/>
                    <a:lstStyle/>
                    <a:p>
                      <a:r>
                        <a:rPr lang="en-US" sz="1200" dirty="0"/>
                        <a:t>40.8</a:t>
                      </a:r>
                    </a:p>
                  </a:txBody>
                  <a:tcPr/>
                </a:tc>
                <a:tc>
                  <a:txBody>
                    <a:bodyPr/>
                    <a:lstStyle/>
                    <a:p>
                      <a:r>
                        <a:rPr lang="en-US" sz="1200" dirty="0"/>
                        <a:t>0.5</a:t>
                      </a:r>
                    </a:p>
                  </a:txBody>
                  <a:tcPr/>
                </a:tc>
                <a:tc>
                  <a:txBody>
                    <a:bodyPr/>
                    <a:lstStyle/>
                    <a:p>
                      <a:r>
                        <a:rPr lang="en-US" sz="1200" dirty="0"/>
                        <a:t>300</a:t>
                      </a:r>
                    </a:p>
                  </a:txBody>
                  <a:tcPr/>
                </a:tc>
                <a:extLst>
                  <a:ext uri="{0D108BD9-81ED-4DB2-BD59-A6C34878D82A}">
                    <a16:rowId xmlns:a16="http://schemas.microsoft.com/office/drawing/2014/main" val="3076988176"/>
                  </a:ext>
                </a:extLst>
              </a:tr>
              <a:tr h="191902">
                <a:tc>
                  <a:txBody>
                    <a:bodyPr/>
                    <a:lstStyle/>
                    <a:p>
                      <a:r>
                        <a:rPr lang="en-US" sz="1200" dirty="0"/>
                        <a:t>Suburban</a:t>
                      </a:r>
                    </a:p>
                  </a:txBody>
                  <a:tcPr/>
                </a:tc>
                <a:tc>
                  <a:txBody>
                    <a:bodyPr/>
                    <a:lstStyle/>
                    <a:p>
                      <a:r>
                        <a:rPr lang="en-US" sz="1200" dirty="0"/>
                        <a:t>15</a:t>
                      </a:r>
                    </a:p>
                  </a:txBody>
                  <a:tcPr/>
                </a:tc>
                <a:tc>
                  <a:txBody>
                    <a:bodyPr/>
                    <a:lstStyle/>
                    <a:p>
                      <a:r>
                        <a:rPr lang="en-US" sz="1200" dirty="0"/>
                        <a:t>12.25</a:t>
                      </a:r>
                    </a:p>
                  </a:txBody>
                  <a:tcPr/>
                </a:tc>
                <a:tc>
                  <a:txBody>
                    <a:bodyPr/>
                    <a:lstStyle/>
                    <a:p>
                      <a:r>
                        <a:rPr lang="en-US" sz="1200" dirty="0"/>
                        <a:t>24.5</a:t>
                      </a:r>
                    </a:p>
                  </a:txBody>
                  <a:tcPr/>
                </a:tc>
                <a:tc>
                  <a:txBody>
                    <a:bodyPr/>
                    <a:lstStyle/>
                    <a:p>
                      <a:r>
                        <a:rPr lang="en-US" sz="1200" dirty="0"/>
                        <a:t>0.3</a:t>
                      </a:r>
                    </a:p>
                  </a:txBody>
                  <a:tcPr/>
                </a:tc>
                <a:tc>
                  <a:txBody>
                    <a:bodyPr/>
                    <a:lstStyle/>
                    <a:p>
                      <a:r>
                        <a:rPr lang="en-US" sz="1200" dirty="0"/>
                        <a:t>500</a:t>
                      </a:r>
                    </a:p>
                  </a:txBody>
                  <a:tcPr/>
                </a:tc>
                <a:extLst>
                  <a:ext uri="{0D108BD9-81ED-4DB2-BD59-A6C34878D82A}">
                    <a16:rowId xmlns:a16="http://schemas.microsoft.com/office/drawing/2014/main" val="180823072"/>
                  </a:ext>
                </a:extLst>
              </a:tr>
              <a:tr h="191902">
                <a:tc>
                  <a:txBody>
                    <a:bodyPr/>
                    <a:lstStyle/>
                    <a:p>
                      <a:r>
                        <a:rPr lang="en-US" sz="1200" dirty="0"/>
                        <a:t>Residential</a:t>
                      </a:r>
                    </a:p>
                  </a:txBody>
                  <a:tcPr/>
                </a:tc>
                <a:tc>
                  <a:txBody>
                    <a:bodyPr/>
                    <a:lstStyle/>
                    <a:p>
                      <a:r>
                        <a:rPr lang="en-US" sz="1200" dirty="0"/>
                        <a:t>8</a:t>
                      </a:r>
                    </a:p>
                  </a:txBody>
                  <a:tcPr/>
                </a:tc>
                <a:tc>
                  <a:txBody>
                    <a:bodyPr/>
                    <a:lstStyle/>
                    <a:p>
                      <a:r>
                        <a:rPr lang="en-US" sz="1200" dirty="0"/>
                        <a:t>5.8</a:t>
                      </a:r>
                    </a:p>
                  </a:txBody>
                  <a:tcPr/>
                </a:tc>
                <a:tc>
                  <a:txBody>
                    <a:bodyPr/>
                    <a:lstStyle/>
                    <a:p>
                      <a:r>
                        <a:rPr lang="en-US" sz="1200" dirty="0"/>
                        <a:t>11.6</a:t>
                      </a:r>
                    </a:p>
                  </a:txBody>
                  <a:tcPr/>
                </a:tc>
                <a:tc>
                  <a:txBody>
                    <a:bodyPr/>
                    <a:lstStyle/>
                    <a:p>
                      <a:r>
                        <a:rPr lang="en-US" sz="1200" dirty="0"/>
                        <a:t>0.1</a:t>
                      </a:r>
                    </a:p>
                  </a:txBody>
                  <a:tcPr/>
                </a:tc>
                <a:tc>
                  <a:txBody>
                    <a:bodyPr/>
                    <a:lstStyle/>
                    <a:p>
                      <a:r>
                        <a:rPr lang="en-US" sz="1200" dirty="0"/>
                        <a:t>750</a:t>
                      </a:r>
                    </a:p>
                  </a:txBody>
                  <a:tcPr/>
                </a:tc>
                <a:extLst>
                  <a:ext uri="{0D108BD9-81ED-4DB2-BD59-A6C34878D82A}">
                    <a16:rowId xmlns:a16="http://schemas.microsoft.com/office/drawing/2014/main" val="1886606880"/>
                  </a:ext>
                </a:extLst>
              </a:tr>
            </a:tbl>
          </a:graphicData>
        </a:graphic>
      </p:graphicFrame>
      <p:pic>
        <p:nvPicPr>
          <p:cNvPr id="10" name="Picture 9" descr="A graph of a number of buildings&#10;&#10;Description automatically generated">
            <a:extLst>
              <a:ext uri="{FF2B5EF4-FFF2-40B4-BE49-F238E27FC236}">
                <a16:creationId xmlns:a16="http://schemas.microsoft.com/office/drawing/2014/main" id="{A31C2D67-3752-87F7-4A4D-988B62E089F6}"/>
              </a:ext>
            </a:extLst>
          </p:cNvPr>
          <p:cNvPicPr>
            <a:picLocks noChangeAspect="1"/>
          </p:cNvPicPr>
          <p:nvPr/>
        </p:nvPicPr>
        <p:blipFill>
          <a:blip r:embed="rId5"/>
          <a:stretch>
            <a:fillRect/>
          </a:stretch>
        </p:blipFill>
        <p:spPr>
          <a:xfrm>
            <a:off x="8752114" y="1105608"/>
            <a:ext cx="3214914" cy="2787141"/>
          </a:xfrm>
          <a:prstGeom prst="rect">
            <a:avLst/>
          </a:prstGeom>
        </p:spPr>
      </p:pic>
    </p:spTree>
    <p:extLst>
      <p:ext uri="{BB962C8B-B14F-4D97-AF65-F5344CB8AC3E}">
        <p14:creationId xmlns:p14="http://schemas.microsoft.com/office/powerpoint/2010/main" val="2806528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4" y="988828"/>
                <a:ext cx="11231389" cy="4775868"/>
              </a:xfrm>
            </p:spPr>
            <p:txBody>
              <a:bodyPr vert="horz" lIns="91440" tIns="45720" rIns="91440" bIns="45720" rtlCol="0" anchor="t">
                <a:normAutofit/>
              </a:bodyPr>
              <a:lstStyle/>
              <a:p>
                <a:pPr algn="l"/>
                <a:r>
                  <a:rPr lang="en-US" dirty="0">
                    <a:ea typeface="+mn-lt"/>
                    <a:cs typeface="+mn-lt"/>
                  </a:rPr>
                  <a:t>Received signal strength at each sensor: </a:t>
                </a:r>
                <a14:m>
                  <m:oMath xmlns:m="http://schemas.openxmlformats.org/officeDocument/2006/math">
                    <m:r>
                      <m:rPr>
                        <m:sty m:val="p"/>
                      </m:rPr>
                      <a:rPr lang="en-US" sz="1800" smtClean="0">
                        <a:effectLst/>
                        <a:latin typeface="Cambria Math" panose="02040503050406030204" pitchFamily="18" charset="0"/>
                        <a:ea typeface="SimSun" panose="02010600030101010101" pitchFamily="2" charset="-122"/>
                        <a:cs typeface="Times New Roman" panose="02020603050405020304" pitchFamily="18" charset="0"/>
                      </a:rPr>
                      <m:t>RS</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𝑆</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EIRP</m:t>
                        </m:r>
                      </m:e>
                      <m:sub>
                        <m:r>
                          <m:rPr>
                            <m:sty m:val="p"/>
                          </m:rPr>
                          <a:rPr lang="en-US" sz="1800" b="0" i="0" smtClean="0">
                            <a:effectLst/>
                            <a:latin typeface="Cambria Math" panose="02040503050406030204" pitchFamily="18" charset="0"/>
                            <a:ea typeface="SimSun" panose="02010600030101010101" pitchFamily="2" charset="-122"/>
                            <a:cs typeface="Times New Roman" panose="02020603050405020304" pitchFamily="18" charset="0"/>
                          </a:rPr>
                          <m:t>e</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𝑠𝑖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subHide m:val="on"/>
                        <m:supHide m:val="on"/>
                        <m:ctrlPr>
                          <a:rPr lang="en-US" i="1">
                            <a:effectLst/>
                            <a:latin typeface="Cambria Math" panose="02040503050406030204" pitchFamily="18" charset="0"/>
                          </a:rPr>
                        </m:ctrlPr>
                      </m:naryPr>
                      <m:sub/>
                      <m:sup/>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𝑃𝐿𝑖</m:t>
                            </m:r>
                          </m:sub>
                        </m:sSub>
                      </m:e>
                    </m:nary>
                  </m:oMath>
                </a14:m>
                <a:endParaRPr lang="en-US" dirty="0">
                  <a:cs typeface="Arial"/>
                </a:endParaRPr>
              </a:p>
              <a:p>
                <a:pPr marL="800100" lvl="1" indent="-342900" algn="l">
                  <a:buFont typeface="Arial" panose="020B0604020202020204" pitchFamily="34" charset="0"/>
                  <a:buChar char="•"/>
                </a:pPr>
                <a14:m>
                  <m:oMath xmlns:m="http://schemas.openxmlformats.org/officeDocument/2006/math">
                    <m:sSub>
                      <m:sSubPr>
                        <m:ctrlPr>
                          <a:rPr lang="en-US" b="0" i="1" smtClean="0">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a:effectLst/>
                            <a:latin typeface="Cambria Math" panose="02040503050406030204" pitchFamily="18" charset="0"/>
                            <a:ea typeface="SimSun" panose="02010600030101010101" pitchFamily="2" charset="-122"/>
                            <a:cs typeface="Times New Roman" panose="02020603050405020304" pitchFamily="18" charset="0"/>
                          </a:rPr>
                          <m:t>EIRP</m:t>
                        </m:r>
                      </m:e>
                      <m:sub>
                        <m:r>
                          <m:rPr>
                            <m:sty m:val="p"/>
                          </m:rPr>
                          <a:rPr lang="en-US" b="0" i="0" smtClean="0">
                            <a:effectLst/>
                            <a:latin typeface="Cambria Math" panose="02040503050406030204" pitchFamily="18" charset="0"/>
                            <a:ea typeface="SimSun" panose="02010600030101010101" pitchFamily="2" charset="-122"/>
                            <a:cs typeface="Times New Roman" panose="02020603050405020304" pitchFamily="18" charset="0"/>
                          </a:rPr>
                          <m:t>e</m:t>
                        </m:r>
                      </m:sub>
                    </m:sSub>
                  </m:oMath>
                </a14:m>
                <a:r>
                  <a:rPr lang="en-US" dirty="0">
                    <a:cs typeface="Arial"/>
                  </a:rPr>
                  <a:t> is power of emitter;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𝐿</m:t>
                        </m:r>
                      </m:e>
                      <m:sub>
                        <m:r>
                          <a:rPr lang="en-US" i="1">
                            <a:latin typeface="Cambria Math" panose="02040503050406030204" pitchFamily="18" charset="0"/>
                            <a:ea typeface="SimSun" panose="02010600030101010101" pitchFamily="2" charset="-122"/>
                            <a:cs typeface="Times New Roman" panose="02020603050405020304" pitchFamily="18" charset="0"/>
                          </a:rPr>
                          <m:t>𝑠𝑖</m:t>
                        </m:r>
                      </m:sub>
                    </m:sSub>
                    <m:r>
                      <a:rPr lang="en-US" i="1">
                        <a:latin typeface="Cambria Math" panose="02040503050406030204" pitchFamily="18" charset="0"/>
                        <a:ea typeface="SimSun" panose="02010600030101010101" pitchFamily="2" charset="-122"/>
                        <a:cs typeface="Times New Roman" panose="02020603050405020304" pitchFamily="18" charset="0"/>
                      </a:rPr>
                      <m:t> </m:t>
                    </m:r>
                  </m:oMath>
                </a14:m>
                <a:r>
                  <a:rPr lang="en-US" dirty="0">
                    <a:cs typeface="Arial"/>
                  </a:rPr>
                  <a:t>is internal sensor loss (assume known/neglected), </a:t>
                </a:r>
                <a14:m>
                  <m:oMath xmlns:m="http://schemas.openxmlformats.org/officeDocument/2006/math">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𝐿</m:t>
                            </m:r>
                          </m:e>
                          <m:sub>
                            <m:r>
                              <a:rPr lang="en-US" i="1">
                                <a:latin typeface="Cambria Math" panose="02040503050406030204" pitchFamily="18" charset="0"/>
                                <a:ea typeface="SimSun" panose="02010600030101010101" pitchFamily="2" charset="-122"/>
                                <a:cs typeface="Times New Roman" panose="02020603050405020304" pitchFamily="18" charset="0"/>
                              </a:rPr>
                              <m:t>𝑃𝐿𝑖</m:t>
                            </m:r>
                          </m:sub>
                        </m:sSub>
                      </m:e>
                    </m:nary>
                  </m:oMath>
                </a14:m>
                <a:r>
                  <a:rPr lang="en-US" dirty="0">
                    <a:cs typeface="Arial"/>
                  </a:rPr>
                  <a:t> is total path loss (free-space, multipath, atmosphere): </a:t>
                </a:r>
                <a14:m>
                  <m:oMath xmlns:m="http://schemas.openxmlformats.org/officeDocument/2006/math">
                    <m:nary>
                      <m:naryPr>
                        <m:chr m:val="∑"/>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ea typeface="SimSun" panose="02010600030101010101" pitchFamily="2" charset="-122"/>
                                <a:cs typeface="Times New Roman" panose="02020603050405020304" pitchFamily="18" charset="0"/>
                              </a:rPr>
                              <m:t>𝐿</m:t>
                            </m:r>
                          </m:e>
                          <m:sub>
                            <m:r>
                              <a:rPr lang="en-US" i="1">
                                <a:latin typeface="Cambria Math" panose="02040503050406030204" pitchFamily="18" charset="0"/>
                                <a:ea typeface="SimSun" panose="02010600030101010101" pitchFamily="2" charset="-122"/>
                                <a:cs typeface="Times New Roman" panose="02020603050405020304" pitchFamily="18" charset="0"/>
                              </a:rPr>
                              <m:t>𝑃𝐿𝑖</m:t>
                            </m:r>
                          </m:sub>
                        </m:sSub>
                        <m:d>
                          <m:dPr>
                            <m:ctrlPr>
                              <a:rPr lang="en-US" i="1">
                                <a:latin typeface="Cambria Math" panose="02040503050406030204" pitchFamily="18" charset="0"/>
                              </a:rPr>
                            </m:ctrlPr>
                          </m:dPr>
                          <m:e>
                            <m:r>
                              <m:rPr>
                                <m:sty m:val="p"/>
                              </m:rPr>
                              <a:rPr lang="en-US">
                                <a:latin typeface="Cambria Math" panose="02040503050406030204" pitchFamily="18" charset="0"/>
                              </a:rPr>
                              <m:t>dB</m:t>
                            </m:r>
                          </m:e>
                        </m:d>
                      </m:e>
                    </m:nary>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𝑓𝑠𝑖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𝑟𝑒𝑓</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𝑎𝑡𝑚</m:t>
                        </m:r>
                      </m:sub>
                    </m:sSub>
                  </m:oMath>
                </a14:m>
                <a:endParaRPr lang="en-US" i="1" dirty="0">
                  <a:cs typeface="Arial"/>
                </a:endParaRPr>
              </a:p>
              <a:p>
                <a:pPr marL="800100" lvl="1" indent="-342900" algn="l">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𝑓𝑠𝑖</m:t>
                        </m:r>
                      </m:sub>
                    </m:sSub>
                    <m:d>
                      <m:dPr>
                        <m:ctrlPr>
                          <a:rPr lang="en-US" i="1">
                            <a:latin typeface="Cambria Math" panose="02040503050406030204" pitchFamily="18" charset="0"/>
                          </a:rPr>
                        </m:ctrlPr>
                      </m:dPr>
                      <m:e>
                        <m:r>
                          <a:rPr lang="en-US" i="1">
                            <a:latin typeface="Cambria Math" panose="02040503050406030204" pitchFamily="18" charset="0"/>
                          </a:rPr>
                          <m:t>𝑑𝐵</m:t>
                        </m:r>
                      </m:e>
                    </m:d>
                    <m:r>
                      <a:rPr lang="en-US">
                        <a:latin typeface="Cambria Math" panose="02040503050406030204" pitchFamily="18" charset="0"/>
                      </a:rPr>
                      <m:t>=20</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4</m:t>
                                </m:r>
                                <m:r>
                                  <m:rPr>
                                    <m:sty m:val="p"/>
                                  </m:rPr>
                                  <a:rPr lang="en-US">
                                    <a:latin typeface="Cambria Math" panose="02040503050406030204" pitchFamily="18" charset="0"/>
                                  </a:rPr>
                                  <m:t>π</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𝑓</m:t>
                                </m:r>
                              </m:num>
                              <m:den>
                                <m:r>
                                  <m:rPr>
                                    <m:sty m:val="p"/>
                                  </m:rPr>
                                  <a:rPr lang="en-US">
                                    <a:latin typeface="Cambria Math" panose="02040503050406030204" pitchFamily="18" charset="0"/>
                                  </a:rPr>
                                  <m:t>c</m:t>
                                </m:r>
                              </m:den>
                            </m:f>
                          </m:e>
                        </m:d>
                      </m:e>
                    </m:func>
                  </m:oMath>
                </a14:m>
                <a:endParaRPr lang="en-US" dirty="0">
                  <a:cs typeface="Arial"/>
                </a:endParaRPr>
              </a:p>
              <a:p>
                <a:pPr marL="342900" indent="-342900" algn="l">
                  <a:buFont typeface="Arial" panose="020B0604020202020204" pitchFamily="34" charset="0"/>
                  <a:buChar char="•"/>
                </a:pPr>
                <a:r>
                  <a:rPr lang="en-US" dirty="0">
                    <a:cs typeface="Arial"/>
                  </a:rPr>
                  <a:t>ITU-R 1411.P defines for Urban environments</a:t>
                </a:r>
              </a:p>
              <a:p>
                <a:pPr marL="800100" lvl="1" indent="-342900" algn="l">
                  <a:buFont typeface="Arial" panose="020B0604020202020204" pitchFamily="34" charset="0"/>
                  <a:buChar char="•"/>
                </a:pPr>
                <a:r>
                  <a:rPr lang="en-US" dirty="0">
                    <a:cs typeface="Arial"/>
                  </a:rPr>
                  <a:t>Median path loss for </a:t>
                </a:r>
                <a:r>
                  <a:rPr lang="en-US" dirty="0" err="1">
                    <a:cs typeface="Arial"/>
                  </a:rPr>
                  <a:t>LoS</a:t>
                </a:r>
                <a:r>
                  <a:rPr lang="en-US" dirty="0">
                    <a:cs typeface="Arial"/>
                  </a:rPr>
                  <a:t>: </a:t>
                </a:r>
                <a14:m>
                  <m:oMath xmlns:m="http://schemas.openxmlformats.org/officeDocument/2006/math">
                    <m:sSub>
                      <m:sSubPr>
                        <m:ctrlPr>
                          <a:rPr lang="en-US" i="1" smtClean="0">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sub>
                    </m:sSub>
                    <m:d>
                      <m:dPr>
                        <m:ctrlPr>
                          <a:rPr lang="en-US"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𝑑𝐵</m:t>
                        </m:r>
                      </m:e>
                    </m:d>
                    <m:r>
                      <a:rPr lang="en-US" sz="1800">
                        <a:effectLst/>
                        <a:latin typeface="Cambria Math" panose="02040503050406030204" pitchFamily="18" charset="0"/>
                        <a:ea typeface="SimSun" panose="02010600030101010101" pitchFamily="2" charset="-122"/>
                        <a:cs typeface="Times New Roman" panose="02020603050405020304" pitchFamily="18" charset="0"/>
                      </a:rPr>
                      <m:t>=10</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αlo</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800">
                            <a:effectLst/>
                            <a:latin typeface="Cambria Math" panose="02040503050406030204" pitchFamily="18" charset="0"/>
                            <a:ea typeface="SimSun" panose="02010600030101010101" pitchFamily="2" charset="-122"/>
                            <a:cs typeface="Times New Roman" panose="02020603050405020304" pitchFamily="18" charset="0"/>
                          </a:rPr>
                          <m:t>10</m:t>
                        </m:r>
                      </m:sub>
                    </m:sSub>
                    <m:d>
                      <m:dPr>
                        <m:ctrlPr>
                          <a:rPr lang="en-US" i="1">
                            <a:effectLst/>
                            <a:latin typeface="Cambria Math" panose="02040503050406030204" pitchFamily="18" charset="0"/>
                          </a:rPr>
                        </m:ctrlPr>
                      </m:dPr>
                      <m:e>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𝑅</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8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β</m:t>
                    </m:r>
                    <m:r>
                      <a:rPr lang="en-US" sz="1800">
                        <a:effectLst/>
                        <a:latin typeface="Cambria Math" panose="02040503050406030204" pitchFamily="18" charset="0"/>
                        <a:ea typeface="SimSun" panose="02010600030101010101" pitchFamily="2" charset="-122"/>
                        <a:cs typeface="Times New Roman" panose="02020603050405020304" pitchFamily="18" charset="0"/>
                      </a:rPr>
                      <m:t>+10</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γlo</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800">
                            <a:effectLst/>
                            <a:latin typeface="Cambria Math" panose="02040503050406030204" pitchFamily="18" charset="0"/>
                            <a:ea typeface="SimSun" panose="02010600030101010101" pitchFamily="2" charset="-122"/>
                            <a:cs typeface="Times New Roman" panose="02020603050405020304" pitchFamily="18" charset="0"/>
                          </a:rPr>
                          <m:t>10</m:t>
                        </m:r>
                      </m:sub>
                    </m:sSub>
                    <m:d>
                      <m:dPr>
                        <m:ctrlPr>
                          <a:rPr lang="en-US"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e>
                    </m:d>
                    <m:r>
                      <a:rPr lang="en-US" sz="18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𝐿</m:t>
                        </m:r>
                      </m:e>
                      <m:sub>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sub>
                    </m:sSub>
                  </m:oMath>
                </a14:m>
                <a:endParaRPr lang="en-US" dirty="0">
                  <a:cs typeface="Arial"/>
                </a:endParaRPr>
              </a:p>
              <a:p>
                <a:pPr marL="1257300" lvl="2" indent="-342900" algn="l">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cs typeface="Arial"/>
                          </a:rPr>
                        </m:ctrlPr>
                      </m:sSubPr>
                      <m:e>
                        <m:r>
                          <a:rPr lang="en-US" b="0" i="1" smtClean="0">
                            <a:latin typeface="Cambria Math" panose="02040503050406030204" pitchFamily="18" charset="0"/>
                            <a:cs typeface="Arial"/>
                          </a:rPr>
                          <m:t>𝐿</m:t>
                        </m:r>
                      </m:e>
                      <m:sub>
                        <m:r>
                          <a:rPr lang="en-US" b="0" i="1" smtClean="0">
                            <a:latin typeface="Cambria Math" panose="02040503050406030204" pitchFamily="18" charset="0"/>
                            <a:cs typeface="Arial"/>
                          </a:rPr>
                          <m:t>𝜎</m:t>
                        </m:r>
                      </m:sub>
                    </m:sSub>
                  </m:oMath>
                </a14:m>
                <a:r>
                  <a:rPr lang="en-US" dirty="0">
                    <a:cs typeface="Arial"/>
                  </a:rPr>
                  <a:t> is zero-mean Gaussian: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m:t>
                        </m:r>
                        <m:r>
                          <m:rPr>
                            <m:sty m:val="p"/>
                          </m:rPr>
                          <a:rPr lang="en-US">
                            <a:latin typeface="Cambria Math" panose="02040503050406030204" pitchFamily="18" charset="0"/>
                          </a:rPr>
                          <m:t>σ</m:t>
                        </m:r>
                      </m:e>
                    </m:d>
                  </m:oMath>
                </a14:m>
                <a:endParaRPr lang="en-US" dirty="0">
                  <a:cs typeface="Arial"/>
                </a:endParaRPr>
              </a:p>
              <a:p>
                <a:pPr marL="800100" lvl="1" indent="-342900" algn="l">
                  <a:buFont typeface="Arial" panose="020B0604020202020204" pitchFamily="34" charset="0"/>
                  <a:buChar char="•"/>
                </a:pPr>
                <a:r>
                  <a:rPr lang="en-US" dirty="0">
                    <a:cs typeface="Arial"/>
                  </a:rPr>
                  <a:t>Excess path loss for </a:t>
                </a:r>
                <a:r>
                  <a:rPr lang="en-US" dirty="0" err="1">
                    <a:cs typeface="Arial"/>
                  </a:rPr>
                  <a:t>NLoS</a:t>
                </a:r>
                <a:r>
                  <a:rPr lang="en-US" dirty="0">
                    <a:cs typeface="Arial"/>
                  </a:rPr>
                  <a:t> , does not exceed: </a:t>
                </a:r>
                <a14:m>
                  <m:oMath xmlns:m="http://schemas.openxmlformats.org/officeDocument/2006/math">
                    <m:r>
                      <m:rPr>
                        <m:sty m:val="p"/>
                      </m:rPr>
                      <a:rPr lang="en-US" smtClean="0">
                        <a:effectLst/>
                        <a:latin typeface="Cambria Math" panose="02040503050406030204" pitchFamily="18" charset="0"/>
                        <a:ea typeface="SimSun" panose="02010600030101010101" pitchFamily="2" charset="-122"/>
                        <a:cs typeface="Times New Roman" panose="02020603050405020304" pitchFamily="18" charset="0"/>
                      </a:rPr>
                      <m:t>NLo</m:t>
                    </m:r>
                    <m:sSub>
                      <m:sSubPr>
                        <m:ctrlPr>
                          <a:rPr lang="en-US" i="1">
                            <a:effectLst/>
                            <a:latin typeface="Cambria Math" panose="02040503050406030204" pitchFamily="18" charset="0"/>
                          </a:rPr>
                        </m:ctrlPr>
                      </m:sSubPr>
                      <m:e>
                        <m:r>
                          <a:rPr lang="en-US" i="1">
                            <a:effectLst/>
                            <a:latin typeface="Cambria Math" panose="02040503050406030204" pitchFamily="18" charset="0"/>
                            <a:ea typeface="SimSun" panose="02010600030101010101" pitchFamily="2" charset="-122"/>
                            <a:cs typeface="Times New Roman" panose="02020603050405020304" pitchFamily="18" charset="0"/>
                          </a:rPr>
                          <m:t>𝑆</m:t>
                        </m:r>
                      </m:e>
                      <m:sub>
                        <m:r>
                          <a:rPr lang="en-US" i="1">
                            <a:effectLst/>
                            <a:latin typeface="Cambria Math" panose="02040503050406030204" pitchFamily="18" charset="0"/>
                            <a:ea typeface="SimSun" panose="02010600030101010101" pitchFamily="2" charset="-122"/>
                            <a:cs typeface="Times New Roman" panose="02020603050405020304" pitchFamily="18" charset="0"/>
                          </a:rPr>
                          <m:t>𝑒</m:t>
                        </m:r>
                        <m:r>
                          <m:rPr>
                            <m:sty m:val="p"/>
                          </m:rPr>
                          <a:rPr lang="en-US">
                            <a:effectLst/>
                            <a:latin typeface="Cambria Math" panose="02040503050406030204" pitchFamily="18" charset="0"/>
                            <a:ea typeface="SimSun" panose="02010600030101010101" pitchFamily="2" charset="-122"/>
                            <a:cs typeface="Times New Roman" panose="02020603050405020304" pitchFamily="18" charset="0"/>
                          </a:rPr>
                          <m:t>xcess</m:t>
                        </m:r>
                      </m:sub>
                    </m:sSub>
                    <m:d>
                      <m:dPr>
                        <m:ctrlPr>
                          <a:rPr lang="en-US" i="1">
                            <a:effectLst/>
                            <a:latin typeface="Cambria Math" panose="02040503050406030204" pitchFamily="18" charset="0"/>
                          </a:rPr>
                        </m:ctrlPr>
                      </m:dPr>
                      <m:e>
                        <m:r>
                          <a:rPr lang="en-US" i="1">
                            <a:effectLst/>
                            <a:latin typeface="Cambria Math" panose="02040503050406030204" pitchFamily="18" charset="0"/>
                            <a:ea typeface="SimSun" panose="02010600030101010101" pitchFamily="2" charset="-122"/>
                            <a:cs typeface="Times New Roman" panose="02020603050405020304" pitchFamily="18" charset="0"/>
                          </a:rPr>
                          <m:t>𝑑𝐵</m:t>
                        </m:r>
                      </m:e>
                    </m:d>
                    <m:r>
                      <a:rPr lang="en-US">
                        <a:effectLst/>
                        <a:latin typeface="Cambria Math" panose="02040503050406030204" pitchFamily="18" charset="0"/>
                        <a:ea typeface="SimSun" panose="02010600030101010101" pitchFamily="2" charset="-122"/>
                        <a:cs typeface="Times New Roman" panose="02020603050405020304" pitchFamily="18" charset="0"/>
                      </a:rPr>
                      <m:t>=10</m:t>
                    </m:r>
                    <m:r>
                      <a:rPr lang="en-US" i="1">
                        <a:effectLst/>
                        <a:latin typeface="Cambria Math" panose="02040503050406030204" pitchFamily="18" charset="0"/>
                        <a:ea typeface="SimSun" panose="02010600030101010101" pitchFamily="2" charset="-122"/>
                        <a:cs typeface="Times New Roman" panose="02020603050405020304" pitchFamily="18" charset="0"/>
                      </a:rPr>
                      <m:t>𝑙𝑜</m:t>
                    </m:r>
                    <m:sSub>
                      <m:sSubPr>
                        <m:ctrlPr>
                          <a:rPr lang="en-US" i="1">
                            <a:effectLst/>
                            <a:latin typeface="Cambria Math" panose="02040503050406030204" pitchFamily="18" charset="0"/>
                          </a:rPr>
                        </m:ctrlPr>
                      </m:sSubPr>
                      <m:e>
                        <m:r>
                          <a:rPr lang="en-US"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a:effectLst/>
                            <a:latin typeface="Cambria Math" panose="02040503050406030204" pitchFamily="18" charset="0"/>
                            <a:ea typeface="SimSun" panose="02010600030101010101" pitchFamily="2" charset="-122"/>
                            <a:cs typeface="Times New Roman" panose="02020603050405020304" pitchFamily="18" charset="0"/>
                          </a:rPr>
                          <m:t>10</m:t>
                        </m:r>
                      </m:sub>
                    </m:sSub>
                    <m:d>
                      <m:dPr>
                        <m:ctrlPr>
                          <a:rPr lang="en-US" i="1">
                            <a:effectLst/>
                            <a:latin typeface="Cambria Math" panose="02040503050406030204" pitchFamily="18" charset="0"/>
                          </a:rPr>
                        </m:ctrlPr>
                      </m:dPr>
                      <m:e>
                        <m:sSup>
                          <m:sSupPr>
                            <m:ctrlPr>
                              <a:rPr lang="en-US" i="1">
                                <a:effectLst/>
                                <a:latin typeface="Cambria Math" panose="02040503050406030204" pitchFamily="18" charset="0"/>
                              </a:rPr>
                            </m:ctrlPr>
                          </m:sSupPr>
                          <m:e>
                            <m:r>
                              <a:rPr lang="en-US">
                                <a:effectLst/>
                                <a:latin typeface="Cambria Math" panose="02040503050406030204" pitchFamily="18" charset="0"/>
                                <a:ea typeface="SimSun" panose="02010600030101010101" pitchFamily="2" charset="-122"/>
                                <a:cs typeface="Times New Roman" panose="02020603050405020304" pitchFamily="18" charset="0"/>
                              </a:rPr>
                              <m:t>10</m:t>
                            </m:r>
                          </m:e>
                          <m:sup>
                            <m:r>
                              <a:rPr lang="en-US">
                                <a:effectLst/>
                                <a:latin typeface="Cambria Math" panose="02040503050406030204" pitchFamily="18" charset="0"/>
                                <a:ea typeface="SimSun" panose="02010600030101010101" pitchFamily="2" charset="-122"/>
                                <a:cs typeface="Times New Roman" panose="02020603050405020304" pitchFamily="18" charset="0"/>
                              </a:rPr>
                              <m:t>0.1</m:t>
                            </m:r>
                            <m:r>
                              <a:rPr lang="en-US" i="1">
                                <a:effectLst/>
                                <a:latin typeface="Cambria Math" panose="02040503050406030204" pitchFamily="18" charset="0"/>
                                <a:ea typeface="SimSun" panose="02010600030101010101" pitchFamily="2" charset="-122"/>
                                <a:cs typeface="Times New Roman" panose="02020603050405020304" pitchFamily="18" charset="0"/>
                              </a:rPr>
                              <m:t>𝐴</m:t>
                            </m:r>
                          </m:sup>
                        </m:sSup>
                        <m:r>
                          <a:rPr lang="en-US">
                            <a:effectLst/>
                            <a:latin typeface="Cambria Math" panose="02040503050406030204" pitchFamily="18" charset="0"/>
                            <a:ea typeface="SimSun" panose="02010600030101010101" pitchFamily="2" charset="-122"/>
                            <a:cs typeface="Times New Roman" panose="02020603050405020304" pitchFamily="18" charset="0"/>
                          </a:rPr>
                          <m:t>+1</m:t>
                        </m:r>
                      </m:e>
                    </m:d>
                  </m:oMath>
                </a14:m>
                <a:endParaRPr lang="en-US" dirty="0">
                  <a:cs typeface="Arial"/>
                </a:endParaRPr>
              </a:p>
              <a:p>
                <a:pPr marL="1257300" lvl="2" indent="-342900" algn="l">
                  <a:buFont typeface="Arial" panose="020B0604020202020204" pitchFamily="34" charset="0"/>
                  <a:buChar char="•"/>
                </a:pPr>
                <a14:m>
                  <m:oMath xmlns:m="http://schemas.openxmlformats.org/officeDocument/2006/math">
                    <m:r>
                      <a:rPr lang="en-US" b="0" i="1" smtClean="0">
                        <a:latin typeface="Cambria Math" panose="02040503050406030204" pitchFamily="18" charset="0"/>
                        <a:cs typeface="Arial"/>
                      </a:rPr>
                      <m:t>𝐴</m:t>
                    </m:r>
                    <m:r>
                      <a:rPr lang="en-US" b="0" i="1" smtClean="0">
                        <a:latin typeface="Cambria Math" panose="02040503050406030204" pitchFamily="18" charset="0"/>
                        <a:cs typeface="Arial"/>
                      </a:rPr>
                      <m:t> </m:t>
                    </m:r>
                  </m:oMath>
                </a14:m>
                <a:r>
                  <a:rPr lang="en-US" dirty="0">
                    <a:cs typeface="Arial"/>
                  </a:rPr>
                  <a:t>is Gaussian: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r>
                          <m:rPr>
                            <m:sty m:val="p"/>
                          </m:rPr>
                          <a:rPr lang="en-US">
                            <a:latin typeface="Cambria Math" panose="02040503050406030204" pitchFamily="18" charset="0"/>
                          </a:rPr>
                          <m:t>μ</m:t>
                        </m:r>
                        <m:r>
                          <a:rPr lang="en-US" i="1">
                            <a:latin typeface="Cambria Math" panose="02040503050406030204" pitchFamily="18" charset="0"/>
                          </a:rPr>
                          <m:t>,</m:t>
                        </m:r>
                        <m:r>
                          <m:rPr>
                            <m:sty m:val="p"/>
                          </m:rPr>
                          <a:rPr lang="en-US">
                            <a:latin typeface="Cambria Math" panose="02040503050406030204" pitchFamily="18" charset="0"/>
                          </a:rPr>
                          <m:t>σ</m:t>
                        </m:r>
                      </m:e>
                    </m:d>
                    <m:r>
                      <m:rPr>
                        <m:nor/>
                      </m:rPr>
                      <a:rPr lang="en-US"/>
                      <m:t>,</m:t>
                    </m:r>
                  </m:oMath>
                </a14:m>
                <a:r>
                  <a:rPr lang="en-US" dirty="0">
                    <a:cs typeface="Arial"/>
                  </a:rPr>
                  <a:t> </a:t>
                </a:r>
                <a14:m>
                  <m:oMath xmlns:m="http://schemas.openxmlformats.org/officeDocument/2006/math">
                    <m:r>
                      <m:rPr>
                        <m:sty m:val="p"/>
                      </m:rPr>
                      <a:rPr lang="en-US">
                        <a:latin typeface="Cambria Math" panose="02040503050406030204" pitchFamily="18" charset="0"/>
                      </a:rPr>
                      <m:t>μ</m:t>
                    </m:r>
                    <m:d>
                      <m:dPr>
                        <m:ctrlPr>
                          <a:rPr lang="en-US" i="1">
                            <a:latin typeface="Cambria Math" panose="02040503050406030204" pitchFamily="18" charset="0"/>
                          </a:rPr>
                        </m:ctrlPr>
                      </m:dPr>
                      <m:e>
                        <m:r>
                          <a:rPr lang="en-US" i="1">
                            <a:latin typeface="Cambria Math" panose="02040503050406030204" pitchFamily="18" charset="0"/>
                          </a:rPr>
                          <m:t>𝑑𝐵</m:t>
                        </m:r>
                      </m:e>
                    </m:d>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𝑏</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𝑓𝑠𝑖</m:t>
                        </m:r>
                      </m:sub>
                    </m:sSub>
                  </m:oMath>
                </a14:m>
                <a:endParaRPr lang="en-US" b="0" dirty="0">
                  <a:cs typeface="Arial"/>
                </a:endParaRPr>
              </a:p>
              <a:p>
                <a:pPr marL="1257300" lvl="2" indent="-342900" algn="l">
                  <a:buFont typeface="Arial" panose="020B0604020202020204" pitchFamily="34" charset="0"/>
                  <a:buChar char="•"/>
                </a:pPr>
                <a:endParaRPr lang="en-US" dirty="0">
                  <a:cs typeface="Arial"/>
                </a:endParaRPr>
              </a:p>
              <a:p>
                <a:pPr lvl="3" algn="l"/>
                <a:endParaRPr lang="en-US" dirty="0">
                  <a:cs typeface="Arial"/>
                </a:endParaRPr>
              </a:p>
            </p:txBody>
          </p:sp>
        </mc:Choice>
        <mc:Fallback xmlns="">
          <p:sp>
            <p:nvSpPr>
              <p:cNvPr id="3" name="Subtitle 2">
                <a:extLst>
                  <a:ext uri="{FF2B5EF4-FFF2-40B4-BE49-F238E27FC236}">
                    <a16:creationId xmlns:a16="http://schemas.microsoft.com/office/drawing/2014/main" id="{CC412A5F-750C-BB44-8396-225F46E03934}"/>
                  </a:ext>
                </a:extLst>
              </p:cNvPr>
              <p:cNvSpPr>
                <a:spLocks noGrp="1" noRot="1" noChangeAspect="1" noMove="1" noResize="1" noEditPoints="1" noAdjustHandles="1" noChangeArrowheads="1" noChangeShapeType="1" noTextEdit="1"/>
              </p:cNvSpPr>
              <p:nvPr>
                <p:ph type="subTitle" idx="1"/>
              </p:nvPr>
            </p:nvSpPr>
            <p:spPr>
              <a:xfrm>
                <a:off x="520994" y="988828"/>
                <a:ext cx="11231389" cy="4775868"/>
              </a:xfrm>
              <a:blipFill>
                <a:blip r:embed="rId3"/>
                <a:stretch>
                  <a:fillRect l="-814" t="-11990"/>
                </a:stretch>
              </a:blipFill>
            </p:spPr>
            <p:txBody>
              <a:bodyPr/>
              <a:lstStyle/>
              <a:p>
                <a:r>
                  <a:rPr lang="en-US">
                    <a:noFill/>
                  </a:rPr>
                  <a:t> </a:t>
                </a:r>
              </a:p>
            </p:txBody>
          </p:sp>
        </mc:Fallback>
      </mc:AlternateContent>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Summary Pathloss</a:t>
            </a:r>
            <a:endParaRPr lang="en-US" dirty="0">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TextBox 14">
            <a:extLst>
              <a:ext uri="{FF2B5EF4-FFF2-40B4-BE49-F238E27FC236}">
                <a16:creationId xmlns:a16="http://schemas.microsoft.com/office/drawing/2014/main" id="{EFEDF4C3-F293-1D28-FC3C-9560E743D992}"/>
              </a:ext>
            </a:extLst>
          </p:cNvPr>
          <p:cNvSpPr txBox="1"/>
          <p:nvPr/>
        </p:nvSpPr>
        <p:spPr>
          <a:xfrm>
            <a:off x="283308" y="5890846"/>
            <a:ext cx="114690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rgbClr val="333333"/>
                </a:solidFill>
                <a:cs typeface="Arial"/>
                <a:hlinkClick r:id="rId4"/>
              </a:rPr>
              <a:t>Radiocommunication Sector of International Telecommunication Union, "Propagation data and prediction methods for the planning of short-range outdoor radiocommunication systems and radio local area networks in the frequency range 300 MHz to 100 GHz", Rec. ITU-R P. 1411–11 ITU Recommendation, Sep. 2021.</a:t>
            </a:r>
            <a:endParaRPr lang="en-US" sz="800" dirty="0">
              <a:solidFill>
                <a:srgbClr val="333333"/>
              </a:solidFill>
              <a:cs typeface="Arial"/>
            </a:endParaRPr>
          </a:p>
        </p:txBody>
      </p:sp>
      <p:sp>
        <p:nvSpPr>
          <p:cNvPr id="6" name="TextBox 5">
            <a:extLst>
              <a:ext uri="{FF2B5EF4-FFF2-40B4-BE49-F238E27FC236}">
                <a16:creationId xmlns:a16="http://schemas.microsoft.com/office/drawing/2014/main" id="{4D19F2B9-1548-FA25-7011-B7FDFCD6EBD4}"/>
              </a:ext>
            </a:extLst>
          </p:cNvPr>
          <p:cNvSpPr txBox="1"/>
          <p:nvPr/>
        </p:nvSpPr>
        <p:spPr>
          <a:xfrm>
            <a:off x="7189694" y="287767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endParaRPr lang="en-US"/>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AF1F324D-9680-1E31-67DF-91BCC8D244D4}"/>
                  </a:ext>
                </a:extLst>
              </p:cNvPr>
              <p:cNvGraphicFramePr>
                <a:graphicFrameLocks noGrp="1"/>
              </p:cNvGraphicFramePr>
              <p:nvPr>
                <p:extLst>
                  <p:ext uri="{D42A27DB-BD31-4B8C-83A1-F6EECF244321}">
                    <p14:modId xmlns:p14="http://schemas.microsoft.com/office/powerpoint/2010/main" val="1101736031"/>
                  </p:ext>
                </p:extLst>
              </p:nvPr>
            </p:nvGraphicFramePr>
            <p:xfrm>
              <a:off x="402151" y="4686293"/>
              <a:ext cx="11231390" cy="1141478"/>
            </p:xfrm>
            <a:graphic>
              <a:graphicData uri="http://schemas.openxmlformats.org/drawingml/2006/table">
                <a:tbl>
                  <a:tblPr firstRow="1" firstCol="1" bandRow="1">
                    <a:tableStyleId>{5C22544A-7EE6-4342-B048-85BDC9FD1C3A}</a:tableStyleId>
                  </a:tblPr>
                  <a:tblGrid>
                    <a:gridCol w="1885799">
                      <a:extLst>
                        <a:ext uri="{9D8B030D-6E8A-4147-A177-3AD203B41FA5}">
                          <a16:colId xmlns:a16="http://schemas.microsoft.com/office/drawing/2014/main" val="1774834384"/>
                        </a:ext>
                      </a:extLst>
                    </a:gridCol>
                    <a:gridCol w="1635826">
                      <a:extLst>
                        <a:ext uri="{9D8B030D-6E8A-4147-A177-3AD203B41FA5}">
                          <a16:colId xmlns:a16="http://schemas.microsoft.com/office/drawing/2014/main" val="1190190578"/>
                        </a:ext>
                      </a:extLst>
                    </a:gridCol>
                    <a:gridCol w="3079919">
                      <a:extLst>
                        <a:ext uri="{9D8B030D-6E8A-4147-A177-3AD203B41FA5}">
                          <a16:colId xmlns:a16="http://schemas.microsoft.com/office/drawing/2014/main" val="2952303659"/>
                        </a:ext>
                      </a:extLst>
                    </a:gridCol>
                    <a:gridCol w="1040564">
                      <a:extLst>
                        <a:ext uri="{9D8B030D-6E8A-4147-A177-3AD203B41FA5}">
                          <a16:colId xmlns:a16="http://schemas.microsoft.com/office/drawing/2014/main" val="1050806450"/>
                        </a:ext>
                      </a:extLst>
                    </a:gridCol>
                    <a:gridCol w="1578673">
                      <a:extLst>
                        <a:ext uri="{9D8B030D-6E8A-4147-A177-3AD203B41FA5}">
                          <a16:colId xmlns:a16="http://schemas.microsoft.com/office/drawing/2014/main" val="2703595189"/>
                        </a:ext>
                      </a:extLst>
                    </a:gridCol>
                    <a:gridCol w="489939">
                      <a:extLst>
                        <a:ext uri="{9D8B030D-6E8A-4147-A177-3AD203B41FA5}">
                          <a16:colId xmlns:a16="http://schemas.microsoft.com/office/drawing/2014/main" val="892629460"/>
                        </a:ext>
                      </a:extLst>
                    </a:gridCol>
                    <a:gridCol w="540792">
                      <a:extLst>
                        <a:ext uri="{9D8B030D-6E8A-4147-A177-3AD203B41FA5}">
                          <a16:colId xmlns:a16="http://schemas.microsoft.com/office/drawing/2014/main" val="1296394050"/>
                        </a:ext>
                      </a:extLst>
                    </a:gridCol>
                    <a:gridCol w="489939">
                      <a:extLst>
                        <a:ext uri="{9D8B030D-6E8A-4147-A177-3AD203B41FA5}">
                          <a16:colId xmlns:a16="http://schemas.microsoft.com/office/drawing/2014/main" val="1750175078"/>
                        </a:ext>
                      </a:extLst>
                    </a:gridCol>
                    <a:gridCol w="489939">
                      <a:extLst>
                        <a:ext uri="{9D8B030D-6E8A-4147-A177-3AD203B41FA5}">
                          <a16:colId xmlns:a16="http://schemas.microsoft.com/office/drawing/2014/main" val="2916897757"/>
                        </a:ext>
                      </a:extLst>
                    </a:gridCol>
                  </a:tblGrid>
                  <a:tr h="0">
                    <a:tc>
                      <a:txBody>
                        <a:bodyPr/>
                        <a:lstStyle/>
                        <a:p>
                          <a:pPr marL="0" marR="0" algn="l">
                            <a:lnSpc>
                              <a:spcPct val="107000"/>
                            </a:lnSpc>
                            <a:spcBef>
                              <a:spcPts val="0"/>
                            </a:spcBef>
                            <a:spcAft>
                              <a:spcPts val="0"/>
                            </a:spcAft>
                            <a:tabLst>
                              <a:tab pos="1600200" algn="ctr"/>
                              <a:tab pos="3086100" algn="r"/>
                            </a:tabLst>
                          </a:pPr>
                          <a:r>
                            <a:rPr lang="en-US" sz="1200" dirty="0">
                              <a:effectLst/>
                            </a:rPr>
                            <a:t>Frequency range (GHz)</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dirty="0">
                              <a:effectLst/>
                            </a:rPr>
                            <a:t>Distance range (m)</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dirty="0">
                              <a:effectLst/>
                            </a:rPr>
                            <a:t>Type of environment</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dirty="0" err="1">
                              <a:effectLst/>
                            </a:rPr>
                            <a:t>LoS</a:t>
                          </a:r>
                          <a:r>
                            <a:rPr lang="en-US" sz="1200" dirty="0">
                              <a:effectLst/>
                            </a:rPr>
                            <a:t> / </a:t>
                          </a:r>
                          <a:r>
                            <a:rPr lang="en-US" sz="1200" dirty="0" err="1">
                              <a:effectLst/>
                            </a:rPr>
                            <a:t>NLoS</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dirty="0">
                              <a:effectLst/>
                            </a:rPr>
                            <a:t>Propagation height</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𝛂</m:t>
                                </m:r>
                              </m:oMath>
                            </m:oMathPara>
                          </a14:m>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𝛃</m:t>
                                </m:r>
                              </m:oMath>
                            </m:oMathPara>
                          </a14:m>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𝛄</m:t>
                                </m:r>
                              </m:oMath>
                            </m:oMathPara>
                          </a14:m>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𝛔</m:t>
                                </m:r>
                              </m:oMath>
                            </m:oMathPara>
                          </a14:m>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75458448"/>
                      </a:ext>
                    </a:extLst>
                  </a:tr>
                  <a:tr h="216535">
                    <a:tc>
                      <a:txBody>
                        <a:bodyPr/>
                        <a:lstStyle/>
                        <a:p>
                          <a:pPr marL="0" marR="0" algn="ctr">
                            <a:lnSpc>
                              <a:spcPct val="107000"/>
                            </a:lnSpc>
                            <a:spcBef>
                              <a:spcPts val="0"/>
                            </a:spcBef>
                            <a:spcAft>
                              <a:spcPts val="0"/>
                            </a:spcAft>
                            <a:tabLst>
                              <a:tab pos="1600200" algn="ctr"/>
                              <a:tab pos="3086100" algn="r"/>
                            </a:tabLst>
                          </a:pPr>
                          <a:r>
                            <a:rPr lang="en-US" sz="1200">
                              <a:effectLst/>
                            </a:rPr>
                            <a:t>0.8-8.2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5-660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Urban high-rise, Urban low-rise, Suburban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Below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2.12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29.2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2.11</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dirty="0">
                              <a:effectLst/>
                            </a:rPr>
                            <a:t>5.06</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69472983"/>
                      </a:ext>
                    </a:extLst>
                  </a:tr>
                  <a:tr h="44450">
                    <a:tc>
                      <a:txBody>
                        <a:bodyPr/>
                        <a:lstStyle/>
                        <a:p>
                          <a:pPr marL="0" marR="0" algn="ctr">
                            <a:lnSpc>
                              <a:spcPct val="107000"/>
                            </a:lnSpc>
                            <a:spcBef>
                              <a:spcPts val="0"/>
                            </a:spcBef>
                            <a:spcAft>
                              <a:spcPts val="0"/>
                            </a:spcAft>
                            <a:tabLst>
                              <a:tab pos="1600200" algn="ctr"/>
                              <a:tab pos="3086100" algn="r"/>
                            </a:tabLst>
                          </a:pPr>
                          <a:r>
                            <a:rPr lang="en-US" sz="1200">
                              <a:effectLst/>
                            </a:rPr>
                            <a:t>0.8-82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30-715</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Urban high-rise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NLoS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Below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4.00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10.2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2.36</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7.60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3909922"/>
                      </a:ext>
                    </a:extLst>
                  </a:tr>
                  <a:tr h="44450">
                    <a:tc>
                      <a:txBody>
                        <a:bodyPr/>
                        <a:lstStyle/>
                        <a:p>
                          <a:pPr marL="0" marR="0" algn="ctr">
                            <a:lnSpc>
                              <a:spcPct val="107000"/>
                            </a:lnSpc>
                            <a:spcBef>
                              <a:spcPts val="0"/>
                            </a:spcBef>
                            <a:spcAft>
                              <a:spcPts val="0"/>
                            </a:spcAft>
                            <a:tabLst>
                              <a:tab pos="1600200" algn="ctr"/>
                              <a:tab pos="3086100" algn="r"/>
                            </a:tabLst>
                          </a:pPr>
                          <a:r>
                            <a:rPr lang="en-US" sz="1200">
                              <a:effectLst/>
                            </a:rPr>
                            <a:t>0.8-73</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30-170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Residential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NLoS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Below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3.01</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18.8</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2.07</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3.07</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9469348"/>
                      </a:ext>
                    </a:extLst>
                  </a:tr>
                  <a:tr h="28575">
                    <a:tc>
                      <a:txBody>
                        <a:bodyPr/>
                        <a:lstStyle/>
                        <a:p>
                          <a:pPr marL="0" marR="0" algn="ctr">
                            <a:lnSpc>
                              <a:spcPct val="107000"/>
                            </a:lnSpc>
                            <a:spcBef>
                              <a:spcPts val="0"/>
                            </a:spcBef>
                            <a:spcAft>
                              <a:spcPts val="0"/>
                            </a:spcAft>
                            <a:tabLst>
                              <a:tab pos="1600200" algn="ctr"/>
                              <a:tab pos="3086100" algn="r"/>
                            </a:tabLst>
                          </a:pPr>
                          <a:r>
                            <a:rPr lang="en-US" sz="1200">
                              <a:effectLst/>
                            </a:rPr>
                            <a:t>2.2-73</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55-1200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Urban high-rise, Urban low-rise, Suburban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Above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2.29</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28.6</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1.96</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3.48</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4821128"/>
                      </a:ext>
                    </a:extLst>
                  </a:tr>
                  <a:tr h="28575">
                    <a:tc>
                      <a:txBody>
                        <a:bodyPr/>
                        <a:lstStyle/>
                        <a:p>
                          <a:pPr marL="0" marR="0" algn="ctr">
                            <a:lnSpc>
                              <a:spcPct val="107000"/>
                            </a:lnSpc>
                            <a:spcBef>
                              <a:spcPts val="0"/>
                            </a:spcBef>
                            <a:spcAft>
                              <a:spcPts val="0"/>
                            </a:spcAft>
                            <a:tabLst>
                              <a:tab pos="1600200" algn="ctr"/>
                              <a:tab pos="3086100" algn="r"/>
                            </a:tabLst>
                          </a:pPr>
                          <a:r>
                            <a:rPr lang="en-US" sz="1200">
                              <a:effectLst/>
                            </a:rPr>
                            <a:t>2.2-66.5</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260-1200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Urban high-rise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NLoS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Above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4.39</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-6.27</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2.30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dirty="0">
                              <a:effectLst/>
                            </a:rPr>
                            <a:t>6.89</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57042014"/>
                      </a:ext>
                    </a:extLst>
                  </a:tr>
                </a:tbl>
              </a:graphicData>
            </a:graphic>
          </p:graphicFrame>
        </mc:Choice>
        <mc:Fallback xmlns="">
          <p:graphicFrame>
            <p:nvGraphicFramePr>
              <p:cNvPr id="7" name="Table 6">
                <a:extLst>
                  <a:ext uri="{FF2B5EF4-FFF2-40B4-BE49-F238E27FC236}">
                    <a16:creationId xmlns:a16="http://schemas.microsoft.com/office/drawing/2014/main" id="{AF1F324D-9680-1E31-67DF-91BCC8D244D4}"/>
                  </a:ext>
                </a:extLst>
              </p:cNvPr>
              <p:cNvGraphicFramePr>
                <a:graphicFrameLocks noGrp="1"/>
              </p:cNvGraphicFramePr>
              <p:nvPr>
                <p:extLst>
                  <p:ext uri="{D42A27DB-BD31-4B8C-83A1-F6EECF244321}">
                    <p14:modId xmlns:p14="http://schemas.microsoft.com/office/powerpoint/2010/main" val="1101736031"/>
                  </p:ext>
                </p:extLst>
              </p:nvPr>
            </p:nvGraphicFramePr>
            <p:xfrm>
              <a:off x="402151" y="4686293"/>
              <a:ext cx="11231390" cy="1141478"/>
            </p:xfrm>
            <a:graphic>
              <a:graphicData uri="http://schemas.openxmlformats.org/drawingml/2006/table">
                <a:tbl>
                  <a:tblPr firstRow="1" firstCol="1" bandRow="1">
                    <a:tableStyleId>{5C22544A-7EE6-4342-B048-85BDC9FD1C3A}</a:tableStyleId>
                  </a:tblPr>
                  <a:tblGrid>
                    <a:gridCol w="1885799">
                      <a:extLst>
                        <a:ext uri="{9D8B030D-6E8A-4147-A177-3AD203B41FA5}">
                          <a16:colId xmlns:a16="http://schemas.microsoft.com/office/drawing/2014/main" val="1774834384"/>
                        </a:ext>
                      </a:extLst>
                    </a:gridCol>
                    <a:gridCol w="1635826">
                      <a:extLst>
                        <a:ext uri="{9D8B030D-6E8A-4147-A177-3AD203B41FA5}">
                          <a16:colId xmlns:a16="http://schemas.microsoft.com/office/drawing/2014/main" val="1190190578"/>
                        </a:ext>
                      </a:extLst>
                    </a:gridCol>
                    <a:gridCol w="3079919">
                      <a:extLst>
                        <a:ext uri="{9D8B030D-6E8A-4147-A177-3AD203B41FA5}">
                          <a16:colId xmlns:a16="http://schemas.microsoft.com/office/drawing/2014/main" val="2952303659"/>
                        </a:ext>
                      </a:extLst>
                    </a:gridCol>
                    <a:gridCol w="1040564">
                      <a:extLst>
                        <a:ext uri="{9D8B030D-6E8A-4147-A177-3AD203B41FA5}">
                          <a16:colId xmlns:a16="http://schemas.microsoft.com/office/drawing/2014/main" val="1050806450"/>
                        </a:ext>
                      </a:extLst>
                    </a:gridCol>
                    <a:gridCol w="1578673">
                      <a:extLst>
                        <a:ext uri="{9D8B030D-6E8A-4147-A177-3AD203B41FA5}">
                          <a16:colId xmlns:a16="http://schemas.microsoft.com/office/drawing/2014/main" val="2703595189"/>
                        </a:ext>
                      </a:extLst>
                    </a:gridCol>
                    <a:gridCol w="489939">
                      <a:extLst>
                        <a:ext uri="{9D8B030D-6E8A-4147-A177-3AD203B41FA5}">
                          <a16:colId xmlns:a16="http://schemas.microsoft.com/office/drawing/2014/main" val="892629460"/>
                        </a:ext>
                      </a:extLst>
                    </a:gridCol>
                    <a:gridCol w="540792">
                      <a:extLst>
                        <a:ext uri="{9D8B030D-6E8A-4147-A177-3AD203B41FA5}">
                          <a16:colId xmlns:a16="http://schemas.microsoft.com/office/drawing/2014/main" val="1296394050"/>
                        </a:ext>
                      </a:extLst>
                    </a:gridCol>
                    <a:gridCol w="489939">
                      <a:extLst>
                        <a:ext uri="{9D8B030D-6E8A-4147-A177-3AD203B41FA5}">
                          <a16:colId xmlns:a16="http://schemas.microsoft.com/office/drawing/2014/main" val="1750175078"/>
                        </a:ext>
                      </a:extLst>
                    </a:gridCol>
                    <a:gridCol w="489939">
                      <a:extLst>
                        <a:ext uri="{9D8B030D-6E8A-4147-A177-3AD203B41FA5}">
                          <a16:colId xmlns:a16="http://schemas.microsoft.com/office/drawing/2014/main" val="2916897757"/>
                        </a:ext>
                      </a:extLst>
                    </a:gridCol>
                  </a:tblGrid>
                  <a:tr h="195707">
                    <a:tc>
                      <a:txBody>
                        <a:bodyPr/>
                        <a:lstStyle/>
                        <a:p>
                          <a:pPr marL="0" marR="0" algn="l">
                            <a:lnSpc>
                              <a:spcPct val="107000"/>
                            </a:lnSpc>
                            <a:spcBef>
                              <a:spcPts val="0"/>
                            </a:spcBef>
                            <a:spcAft>
                              <a:spcPts val="0"/>
                            </a:spcAft>
                            <a:tabLst>
                              <a:tab pos="1600200" algn="ctr"/>
                              <a:tab pos="3086100" algn="r"/>
                            </a:tabLst>
                          </a:pPr>
                          <a:r>
                            <a:rPr lang="en-US" sz="1200" dirty="0">
                              <a:effectLst/>
                            </a:rPr>
                            <a:t>Frequency range (GHz)</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dirty="0">
                              <a:effectLst/>
                            </a:rPr>
                            <a:t>Distance range (m)</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dirty="0">
                              <a:effectLst/>
                            </a:rPr>
                            <a:t>Type of environment</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dirty="0" err="1">
                              <a:effectLst/>
                            </a:rPr>
                            <a:t>LoS</a:t>
                          </a:r>
                          <a:r>
                            <a:rPr lang="en-US" sz="1200" dirty="0">
                              <a:effectLst/>
                            </a:rPr>
                            <a:t> / </a:t>
                          </a:r>
                          <a:r>
                            <a:rPr lang="en-US" sz="1200" dirty="0" err="1">
                              <a:effectLst/>
                            </a:rPr>
                            <a:t>NLoS</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dirty="0">
                              <a:effectLst/>
                            </a:rPr>
                            <a:t>Propagation height</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5"/>
                          <a:stretch>
                            <a:fillRect l="-1893750" t="-25000" r="-317500" b="-534375"/>
                          </a:stretch>
                        </a:blipFill>
                      </a:tcPr>
                    </a:tc>
                    <a:tc>
                      <a:txBody>
                        <a:bodyPr/>
                        <a:lstStyle/>
                        <a:p>
                          <a:endParaRPr lang="en-US"/>
                        </a:p>
                      </a:txBody>
                      <a:tcPr marL="68580" marR="68580" marT="0" marB="0">
                        <a:blipFill>
                          <a:blip r:embed="rId5"/>
                          <a:stretch>
                            <a:fillRect l="-1792135" t="-25000" r="-185393" b="-534375"/>
                          </a:stretch>
                        </a:blipFill>
                      </a:tcPr>
                    </a:tc>
                    <a:tc>
                      <a:txBody>
                        <a:bodyPr/>
                        <a:lstStyle/>
                        <a:p>
                          <a:endParaRPr lang="en-US"/>
                        </a:p>
                      </a:txBody>
                      <a:tcPr marL="68580" marR="68580" marT="0" marB="0">
                        <a:blipFill>
                          <a:blip r:embed="rId5"/>
                          <a:stretch>
                            <a:fillRect l="-2079012" t="-25000" r="-103704" b="-534375"/>
                          </a:stretch>
                        </a:blipFill>
                      </a:tcPr>
                    </a:tc>
                    <a:tc>
                      <a:txBody>
                        <a:bodyPr/>
                        <a:lstStyle/>
                        <a:p>
                          <a:endParaRPr lang="en-US"/>
                        </a:p>
                      </a:txBody>
                      <a:tcPr marL="68580" marR="68580" marT="0" marB="0">
                        <a:blipFill>
                          <a:blip r:embed="rId5"/>
                          <a:stretch>
                            <a:fillRect l="-2206250" t="-25000" r="-5000" b="-534375"/>
                          </a:stretch>
                        </a:blipFill>
                      </a:tcPr>
                    </a:tc>
                    <a:extLst>
                      <a:ext uri="{0D108BD9-81ED-4DB2-BD59-A6C34878D82A}">
                        <a16:rowId xmlns:a16="http://schemas.microsoft.com/office/drawing/2014/main" val="1075458448"/>
                      </a:ext>
                    </a:extLst>
                  </a:tr>
                  <a:tr h="216535">
                    <a:tc>
                      <a:txBody>
                        <a:bodyPr/>
                        <a:lstStyle/>
                        <a:p>
                          <a:pPr marL="0" marR="0" algn="ctr">
                            <a:lnSpc>
                              <a:spcPct val="107000"/>
                            </a:lnSpc>
                            <a:spcBef>
                              <a:spcPts val="0"/>
                            </a:spcBef>
                            <a:spcAft>
                              <a:spcPts val="0"/>
                            </a:spcAft>
                            <a:tabLst>
                              <a:tab pos="1600200" algn="ctr"/>
                              <a:tab pos="3086100" algn="r"/>
                            </a:tabLst>
                          </a:pPr>
                          <a:r>
                            <a:rPr lang="en-US" sz="1200">
                              <a:effectLst/>
                            </a:rPr>
                            <a:t>0.8-8.2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5-660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Urban high-rise, Urban low-rise, Suburban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Below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2.12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29.2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2.11</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dirty="0">
                              <a:effectLst/>
                            </a:rPr>
                            <a:t>5.06</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69472983"/>
                      </a:ext>
                    </a:extLst>
                  </a:tr>
                  <a:tr h="182309">
                    <a:tc>
                      <a:txBody>
                        <a:bodyPr/>
                        <a:lstStyle/>
                        <a:p>
                          <a:pPr marL="0" marR="0" algn="ctr">
                            <a:lnSpc>
                              <a:spcPct val="107000"/>
                            </a:lnSpc>
                            <a:spcBef>
                              <a:spcPts val="0"/>
                            </a:spcBef>
                            <a:spcAft>
                              <a:spcPts val="0"/>
                            </a:spcAft>
                            <a:tabLst>
                              <a:tab pos="1600200" algn="ctr"/>
                              <a:tab pos="3086100" algn="r"/>
                            </a:tabLst>
                          </a:pPr>
                          <a:r>
                            <a:rPr lang="en-US" sz="1200">
                              <a:effectLst/>
                            </a:rPr>
                            <a:t>0.8-82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30-715</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Urban high-rise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NLoS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Below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4.00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10.2</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2.36</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7.60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03909922"/>
                      </a:ext>
                    </a:extLst>
                  </a:tr>
                  <a:tr h="182309">
                    <a:tc>
                      <a:txBody>
                        <a:bodyPr/>
                        <a:lstStyle/>
                        <a:p>
                          <a:pPr marL="0" marR="0" algn="ctr">
                            <a:lnSpc>
                              <a:spcPct val="107000"/>
                            </a:lnSpc>
                            <a:spcBef>
                              <a:spcPts val="0"/>
                            </a:spcBef>
                            <a:spcAft>
                              <a:spcPts val="0"/>
                            </a:spcAft>
                            <a:tabLst>
                              <a:tab pos="1600200" algn="ctr"/>
                              <a:tab pos="3086100" algn="r"/>
                            </a:tabLst>
                          </a:pPr>
                          <a:r>
                            <a:rPr lang="en-US" sz="1200">
                              <a:effectLst/>
                            </a:rPr>
                            <a:t>0.8-73</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30-170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Residential</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NLoS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Below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3.01</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18.8</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2.07</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3.07</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29469348"/>
                      </a:ext>
                    </a:extLst>
                  </a:tr>
                  <a:tr h="182309">
                    <a:tc>
                      <a:txBody>
                        <a:bodyPr/>
                        <a:lstStyle/>
                        <a:p>
                          <a:pPr marL="0" marR="0" algn="ctr">
                            <a:lnSpc>
                              <a:spcPct val="107000"/>
                            </a:lnSpc>
                            <a:spcBef>
                              <a:spcPts val="0"/>
                            </a:spcBef>
                            <a:spcAft>
                              <a:spcPts val="0"/>
                            </a:spcAft>
                            <a:tabLst>
                              <a:tab pos="1600200" algn="ctr"/>
                              <a:tab pos="3086100" algn="r"/>
                            </a:tabLst>
                          </a:pPr>
                          <a:r>
                            <a:rPr lang="en-US" sz="1200">
                              <a:effectLst/>
                            </a:rPr>
                            <a:t>2.2-73</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55-1200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Urban high-rise, Urban low-rise, Suburban</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Above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2.29</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28.6</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1.96</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3.48</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4821128"/>
                      </a:ext>
                    </a:extLst>
                  </a:tr>
                  <a:tr h="182309">
                    <a:tc>
                      <a:txBody>
                        <a:bodyPr/>
                        <a:lstStyle/>
                        <a:p>
                          <a:pPr marL="0" marR="0" algn="ctr">
                            <a:lnSpc>
                              <a:spcPct val="107000"/>
                            </a:lnSpc>
                            <a:spcBef>
                              <a:spcPts val="0"/>
                            </a:spcBef>
                            <a:spcAft>
                              <a:spcPts val="0"/>
                            </a:spcAft>
                            <a:tabLst>
                              <a:tab pos="1600200" algn="ctr"/>
                              <a:tab pos="3086100" algn="r"/>
                            </a:tabLst>
                          </a:pPr>
                          <a:r>
                            <a:rPr lang="en-US" sz="1200">
                              <a:effectLst/>
                            </a:rPr>
                            <a:t>2.2-66.5</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260-1200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Urban high-rise</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tabLst>
                              <a:tab pos="1600200" algn="ctr"/>
                              <a:tab pos="3086100" algn="r"/>
                            </a:tabLst>
                          </a:pPr>
                          <a:r>
                            <a:rPr lang="en-US" sz="1200">
                              <a:effectLst/>
                            </a:rPr>
                            <a:t>NLoS</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tabLst>
                              <a:tab pos="1600200" algn="ctr"/>
                              <a:tab pos="3086100" algn="r"/>
                            </a:tabLst>
                          </a:pPr>
                          <a:r>
                            <a:rPr lang="en-US" sz="1200">
                              <a:effectLst/>
                            </a:rPr>
                            <a:t>Above Rooftop</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4.39</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-6.27</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a:effectLst/>
                            </a:rPr>
                            <a:t>2.30</a:t>
                          </a:r>
                          <a:endPar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1600200" algn="ctr"/>
                              <a:tab pos="3086100" algn="r"/>
                            </a:tabLst>
                          </a:pPr>
                          <a:r>
                            <a:rPr lang="en-US" sz="1200" dirty="0">
                              <a:effectLst/>
                            </a:rPr>
                            <a:t>6.89</a:t>
                          </a:r>
                          <a:endPar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57042014"/>
                      </a:ext>
                    </a:extLst>
                  </a:tr>
                </a:tbl>
              </a:graphicData>
            </a:graphic>
          </p:graphicFrame>
        </mc:Fallback>
      </mc:AlternateContent>
    </p:spTree>
    <p:extLst>
      <p:ext uri="{BB962C8B-B14F-4D97-AF65-F5344CB8AC3E}">
        <p14:creationId xmlns:p14="http://schemas.microsoft.com/office/powerpoint/2010/main" val="3009080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11241020" cy="5086852"/>
          </a:xfrm>
        </p:spPr>
        <p:txBody>
          <a:bodyPr vert="horz" lIns="91440" tIns="45720" rIns="91440" bIns="45720" rtlCol="0" anchor="t">
            <a:normAutofit/>
          </a:bodyPr>
          <a:lstStyle/>
          <a:p>
            <a:pPr marL="342900" indent="-342900" algn="l">
              <a:buFont typeface="Arial" panose="020B0604020202020204" pitchFamily="34" charset="0"/>
              <a:buChar char="•"/>
            </a:pPr>
            <a:r>
              <a:rPr lang="en-US" dirty="0"/>
              <a:t>Introduction</a:t>
            </a:r>
          </a:p>
          <a:p>
            <a:pPr marL="342900" indent="-342900" algn="l">
              <a:buFont typeface="Arial" panose="020B0604020202020204" pitchFamily="34" charset="0"/>
              <a:buChar char="•"/>
            </a:pPr>
            <a:r>
              <a:rPr lang="en-US" dirty="0"/>
              <a:t>Timing-based Localization Algorithms</a:t>
            </a:r>
          </a:p>
          <a:p>
            <a:pPr marL="342900" indent="-342900" algn="l">
              <a:buFont typeface="Arial" panose="020B0604020202020204" pitchFamily="34" charset="0"/>
              <a:buChar char="•"/>
            </a:pPr>
            <a:r>
              <a:rPr lang="en-US" dirty="0"/>
              <a:t>Localization Error Sources &amp; Models</a:t>
            </a:r>
          </a:p>
          <a:p>
            <a:pPr marL="342900" indent="-342900" algn="l">
              <a:buFont typeface="Arial" panose="020B0604020202020204" pitchFamily="34" charset="0"/>
              <a:buChar char="•"/>
            </a:pPr>
            <a:r>
              <a:rPr lang="en-US" dirty="0">
                <a:cs typeface="Arial"/>
              </a:rPr>
              <a:t>Simulation Results</a:t>
            </a:r>
          </a:p>
          <a:p>
            <a:pPr marL="342900" indent="-342900" algn="l">
              <a:buFont typeface="Arial" panose="020B0604020202020204" pitchFamily="34" charset="0"/>
              <a:buChar char="•"/>
            </a:pPr>
            <a:r>
              <a:rPr lang="en-US" dirty="0">
                <a:cs typeface="Arial"/>
              </a:rPr>
              <a:t>Proposal for Future Research</a:t>
            </a:r>
            <a:endParaRPr lang="en-US" dirty="0"/>
          </a:p>
          <a:p>
            <a:pPr algn="l"/>
            <a:endParaRPr lang="en-US" dirty="0">
              <a:cs typeface="Arial"/>
            </a:endParaRPr>
          </a:p>
          <a:p>
            <a:pPr algn="l"/>
            <a:endParaRPr lang="en-CN" dirty="0"/>
          </a:p>
          <a:p>
            <a:pPr marL="342900" indent="-342900" algn="l">
              <a:buFont typeface="Arial" panose="020B0604020202020204" pitchFamily="34" charset="0"/>
              <a:buChar char="•"/>
            </a:pPr>
            <a:endParaRPr lang="en-CN" dirty="0"/>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AGENDA</a:t>
            </a:r>
            <a:endParaRPr kumimoji="0" lang="en-US" sz="3441" b="1" i="0" u="none" strike="noStrike" kern="1200" cap="none" spc="0" normalizeH="0" baseline="0" noProof="0" dirty="0">
              <a:ln>
                <a:noFill/>
              </a:ln>
              <a:solidFill>
                <a:srgbClr val="000090"/>
              </a:solidFill>
              <a:effectLst/>
              <a:uLnTx/>
              <a:uFillTx/>
              <a:latin typeface="Arial"/>
              <a:ea typeface="+mn-ea"/>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863118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4" y="979757"/>
            <a:ext cx="6804145" cy="5138884"/>
          </a:xfrm>
        </p:spPr>
        <p:txBody>
          <a:bodyPr vert="horz" lIns="91440" tIns="45720" rIns="91440" bIns="45720" rtlCol="0" anchor="t">
            <a:normAutofit fontScale="77500" lnSpcReduction="20000"/>
          </a:bodyPr>
          <a:lstStyle/>
          <a:p>
            <a:pPr marL="342900" indent="-342900" algn="l">
              <a:lnSpc>
                <a:spcPct val="90000"/>
              </a:lnSpc>
              <a:buFont typeface="Arial" panose="020B0604020202020204" pitchFamily="34" charset="0"/>
              <a:buChar char="•"/>
            </a:pPr>
            <a:r>
              <a:rPr lang="en-US" dirty="0">
                <a:ea typeface="+mn-lt"/>
                <a:cs typeface="+mn-lt"/>
              </a:rPr>
              <a:t>For dynamic multipath environments, Fast-Fading effects are modeled using a Rician fading channel</a:t>
            </a:r>
          </a:p>
          <a:p>
            <a:pPr marL="342900" indent="-342900" algn="l">
              <a:lnSpc>
                <a:spcPct val="90000"/>
              </a:lnSpc>
              <a:buFont typeface="Arial" panose="020B0604020202020204" pitchFamily="34" charset="0"/>
              <a:buChar char="•"/>
            </a:pPr>
            <a:r>
              <a:rPr lang="en-US" dirty="0">
                <a:ea typeface="+mn-lt"/>
                <a:cs typeface="+mn-lt"/>
              </a:rPr>
              <a:t>MATLAB has a built-in model to simulate Rician fading</a:t>
            </a:r>
          </a:p>
          <a:p>
            <a:pPr marL="342900" indent="-342900" algn="l">
              <a:lnSpc>
                <a:spcPct val="90000"/>
              </a:lnSpc>
              <a:buFont typeface="Arial" panose="020B0604020202020204" pitchFamily="34" charset="0"/>
              <a:buChar char="•"/>
            </a:pPr>
            <a:endParaRPr lang="en-US" dirty="0">
              <a:cs typeface="Arial"/>
            </a:endParaRPr>
          </a:p>
          <a:p>
            <a:pPr algn="l">
              <a:lnSpc>
                <a:spcPct val="90000"/>
              </a:lnSpc>
            </a:pPr>
            <a:r>
              <a:rPr lang="en-US" u="sng" dirty="0">
                <a:ea typeface="+mn-lt"/>
                <a:cs typeface="+mn-lt"/>
              </a:rPr>
              <a:t>Fading Channel Parameters</a:t>
            </a:r>
            <a:r>
              <a:rPr lang="en-US" dirty="0">
                <a:ea typeface="+mn-lt"/>
                <a:cs typeface="+mn-lt"/>
              </a:rPr>
              <a:t>:</a:t>
            </a:r>
            <a:endParaRPr lang="en-US" dirty="0">
              <a:cs typeface="Arial"/>
            </a:endParaRPr>
          </a:p>
          <a:p>
            <a:pPr marL="342900" indent="-342900" algn="l">
              <a:lnSpc>
                <a:spcPct val="90000"/>
              </a:lnSpc>
              <a:buFont typeface="Arial" panose="020B0604020202020204" pitchFamily="34" charset="0"/>
              <a:buChar char="•"/>
            </a:pPr>
            <a:r>
              <a:rPr lang="en-US" b="1" dirty="0">
                <a:ea typeface="+mn-lt"/>
                <a:cs typeface="+mn-lt"/>
              </a:rPr>
              <a:t>Path Loss model</a:t>
            </a:r>
            <a:r>
              <a:rPr lang="en-US" dirty="0">
                <a:ea typeface="+mn-lt"/>
                <a:cs typeface="+mn-lt"/>
              </a:rPr>
              <a:t>: ITU-R 1411, which considers ground scattering &amp; interfering buildings (following a Rayleigh distribution of building height)</a:t>
            </a:r>
          </a:p>
          <a:p>
            <a:pPr marL="800100" lvl="1" indent="-457200" algn="l">
              <a:lnSpc>
                <a:spcPct val="90000"/>
              </a:lnSpc>
              <a:buFont typeface="Arial" panose="020B0604020202020204" pitchFamily="34" charset="0"/>
              <a:buChar char="•"/>
            </a:pPr>
            <a:r>
              <a:rPr lang="en-US" dirty="0">
                <a:ea typeface="+mn-lt"/>
                <a:cs typeface="+mn-lt"/>
              </a:rPr>
              <a:t>LoS average loss (which takes into account ground scattering and interfering buildings)</a:t>
            </a:r>
            <a:endParaRPr lang="en-US" dirty="0">
              <a:cs typeface="Arial"/>
            </a:endParaRPr>
          </a:p>
          <a:p>
            <a:pPr marL="800100" lvl="1" indent="-457200" algn="l">
              <a:lnSpc>
                <a:spcPct val="90000"/>
              </a:lnSpc>
              <a:buFont typeface="Arial" panose="020B0604020202020204" pitchFamily="34" charset="0"/>
              <a:buChar char="•"/>
            </a:pPr>
            <a:r>
              <a:rPr lang="en-US" sz="1900" dirty="0">
                <a:ea typeface="+mn-lt"/>
                <a:cs typeface="+mn-lt"/>
              </a:rPr>
              <a:t>Non-</a:t>
            </a:r>
            <a:r>
              <a:rPr lang="en-US" sz="1900" dirty="0" err="1">
                <a:ea typeface="+mn-lt"/>
                <a:cs typeface="+mn-lt"/>
              </a:rPr>
              <a:t>LoS</a:t>
            </a:r>
            <a:r>
              <a:rPr lang="en-US" sz="1900" dirty="0">
                <a:ea typeface="+mn-lt"/>
                <a:cs typeface="+mn-lt"/>
              </a:rPr>
              <a:t> - impact of the shadowing effects of buildings</a:t>
            </a:r>
          </a:p>
          <a:p>
            <a:pPr marL="342900" lvl="1" indent="-342900" algn="l">
              <a:lnSpc>
                <a:spcPct val="90000"/>
              </a:lnSpc>
              <a:buFont typeface="Arial" panose="020B0604020202020204" pitchFamily="34" charset="0"/>
              <a:buChar char="•"/>
            </a:pPr>
            <a:r>
              <a:rPr lang="en-US" sz="2400" b="1" dirty="0">
                <a:solidFill>
                  <a:schemeClr val="tx2"/>
                </a:solidFill>
                <a:ea typeface="+mn-lt"/>
                <a:cs typeface="+mn-lt"/>
              </a:rPr>
              <a:t>Path Delays</a:t>
            </a:r>
          </a:p>
          <a:p>
            <a:pPr marL="800100" lvl="1" indent="-457200" algn="l">
              <a:lnSpc>
                <a:spcPct val="90000"/>
              </a:lnSpc>
              <a:buFont typeface="Arial" panose="020B0604020202020204" pitchFamily="34" charset="0"/>
              <a:buChar char="•"/>
            </a:pPr>
            <a:r>
              <a:rPr lang="en-US" dirty="0">
                <a:cs typeface="Arial"/>
              </a:rPr>
              <a:t>By convention, the first delay is typically set to zero. The first delay corresponds to the first arriving path (free space)</a:t>
            </a:r>
          </a:p>
          <a:p>
            <a:pPr marL="800100" lvl="1" indent="-457200" algn="l">
              <a:lnSpc>
                <a:spcPct val="90000"/>
              </a:lnSpc>
              <a:buFont typeface="Arial" panose="020B0604020202020204" pitchFamily="34" charset="0"/>
              <a:buChar char="•"/>
            </a:pPr>
            <a:r>
              <a:rPr lang="en-US" dirty="0">
                <a:cs typeface="Arial"/>
              </a:rPr>
              <a:t>Determined </a:t>
            </a:r>
            <a:r>
              <a:rPr lang="en-US" dirty="0" err="1">
                <a:cs typeface="Arial"/>
              </a:rPr>
              <a:t>LoS</a:t>
            </a:r>
            <a:r>
              <a:rPr lang="en-US" dirty="0">
                <a:cs typeface="Arial"/>
              </a:rPr>
              <a:t> &amp; </a:t>
            </a:r>
            <a:r>
              <a:rPr lang="en-US" dirty="0" err="1">
                <a:cs typeface="Arial"/>
              </a:rPr>
              <a:t>NLoS</a:t>
            </a:r>
            <a:r>
              <a:rPr lang="en-US" dirty="0">
                <a:cs typeface="Arial"/>
              </a:rPr>
              <a:t> Path Delays using ITU-R 1411 from above with corresponding distance (time) found from inverting Free-Space formula and delay spread (empirically determined)</a:t>
            </a:r>
          </a:p>
          <a:p>
            <a:pPr marL="342900" lvl="1" indent="-342900" algn="l">
              <a:lnSpc>
                <a:spcPct val="90000"/>
              </a:lnSpc>
              <a:buFont typeface="Arial" panose="020B0604020202020204" pitchFamily="34" charset="0"/>
              <a:buChar char="•"/>
            </a:pPr>
            <a:r>
              <a:rPr lang="en-US" sz="2400" b="1" dirty="0">
                <a:solidFill>
                  <a:schemeClr val="tx2"/>
                </a:solidFill>
                <a:ea typeface="+mn-lt"/>
                <a:cs typeface="+mn-lt"/>
              </a:rPr>
              <a:t>K-Factor: </a:t>
            </a:r>
            <a:r>
              <a:rPr lang="en-US" dirty="0">
                <a:cs typeface="Arial"/>
              </a:rPr>
              <a:t>Ratio of dominant channel to sum of all other components</a:t>
            </a:r>
          </a:p>
          <a:p>
            <a:pPr marL="800100" lvl="1" indent="-457200" algn="l">
              <a:lnSpc>
                <a:spcPct val="90000"/>
              </a:lnSpc>
              <a:buFont typeface="Arial" panose="020B0604020202020204" pitchFamily="34" charset="0"/>
              <a:buChar char="•"/>
            </a:pPr>
            <a:r>
              <a:rPr lang="en-US" dirty="0">
                <a:cs typeface="Arial"/>
              </a:rPr>
              <a:t>~17dB during UAS mission for an open terrain</a:t>
            </a:r>
          </a:p>
          <a:p>
            <a:pPr marL="800100" lvl="1" indent="-457200" algn="l">
              <a:lnSpc>
                <a:spcPct val="90000"/>
              </a:lnSpc>
              <a:buFont typeface="Arial" panose="020B0604020202020204" pitchFamily="34" charset="0"/>
              <a:buChar char="•"/>
            </a:pPr>
            <a:r>
              <a:rPr lang="en-US" dirty="0">
                <a:cs typeface="Arial"/>
              </a:rPr>
              <a:t>However, 27.8dB for urban areas</a:t>
            </a:r>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Fading Channel</a:t>
            </a:r>
            <a:endParaRPr lang="en-US" altLang="zh-CN" sz="3400" b="1" dirty="0">
              <a:solidFill>
                <a:srgbClr val="000090"/>
              </a:solidFill>
              <a:ea typeface="黑体"/>
              <a:cs typeface="Arial"/>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 name="Picture 6">
            <a:extLst>
              <a:ext uri="{FF2B5EF4-FFF2-40B4-BE49-F238E27FC236}">
                <a16:creationId xmlns:a16="http://schemas.microsoft.com/office/drawing/2014/main" id="{56CA07EF-6F9C-0E94-ECB1-C36C229B2F18}"/>
              </a:ext>
            </a:extLst>
          </p:cNvPr>
          <p:cNvPicPr>
            <a:picLocks noChangeAspect="1"/>
          </p:cNvPicPr>
          <p:nvPr/>
        </p:nvPicPr>
        <p:blipFill>
          <a:blip r:embed="rId3"/>
          <a:stretch>
            <a:fillRect/>
          </a:stretch>
        </p:blipFill>
        <p:spPr>
          <a:xfrm>
            <a:off x="7966529" y="979757"/>
            <a:ext cx="3396342" cy="939807"/>
          </a:xfrm>
          <a:prstGeom prst="rect">
            <a:avLst/>
          </a:prstGeom>
        </p:spPr>
      </p:pic>
      <p:pic>
        <p:nvPicPr>
          <p:cNvPr id="14" name="Picture 13">
            <a:extLst>
              <a:ext uri="{FF2B5EF4-FFF2-40B4-BE49-F238E27FC236}">
                <a16:creationId xmlns:a16="http://schemas.microsoft.com/office/drawing/2014/main" id="{53B6DDC4-B381-66BC-C92E-9E6B41D074B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218961" y="2494722"/>
            <a:ext cx="4825489" cy="3648804"/>
          </a:xfrm>
          <a:prstGeom prst="rect">
            <a:avLst/>
          </a:prstGeom>
        </p:spPr>
      </p:pic>
      <p:sp>
        <p:nvSpPr>
          <p:cNvPr id="6" name="TextBox 5">
            <a:extLst>
              <a:ext uri="{FF2B5EF4-FFF2-40B4-BE49-F238E27FC236}">
                <a16:creationId xmlns:a16="http://schemas.microsoft.com/office/drawing/2014/main" id="{0D990FE0-1486-7D38-94AA-94B78ED5C083}"/>
              </a:ext>
            </a:extLst>
          </p:cNvPr>
          <p:cNvSpPr txBox="1"/>
          <p:nvPr/>
        </p:nvSpPr>
        <p:spPr>
          <a:xfrm>
            <a:off x="-1" y="6071031"/>
            <a:ext cx="12086797"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D. W. </a:t>
            </a:r>
            <a:r>
              <a:rPr lang="en-US" sz="800" dirty="0" err="1">
                <a:solidFill>
                  <a:srgbClr val="000000"/>
                </a:solidFill>
                <a:effectLst/>
                <a:latin typeface="Times New Roman" panose="02020603050405020304" pitchFamily="18" charset="0"/>
                <a:ea typeface="MS Mincho" panose="02020609040205080304" pitchFamily="49" charset="-128"/>
              </a:rPr>
              <a:t>Matolak</a:t>
            </a:r>
            <a:r>
              <a:rPr lang="en-US" sz="800" dirty="0">
                <a:solidFill>
                  <a:srgbClr val="000000"/>
                </a:solidFill>
                <a:effectLst/>
                <a:latin typeface="Times New Roman" panose="02020603050405020304" pitchFamily="18" charset="0"/>
                <a:ea typeface="MS Mincho" panose="02020609040205080304" pitchFamily="49" charset="-128"/>
              </a:rPr>
              <a:t> and R. Sun, "Air-ground channel characterization for unmanned aircraft systems: The near-urban environment," MILCOM 2015 - 2015 IEEE Military Communications Conference, Tampa, FL, USA, 2015, pp. 1656-1660, </a:t>
            </a:r>
            <a:r>
              <a:rPr lang="en-US" sz="800" dirty="0" err="1">
                <a:solidFill>
                  <a:srgbClr val="000000"/>
                </a:solidFill>
                <a:effectLst/>
                <a:latin typeface="Times New Roman" panose="02020603050405020304" pitchFamily="18" charset="0"/>
                <a:ea typeface="MS Mincho" panose="02020609040205080304" pitchFamily="49" charset="-128"/>
              </a:rPr>
              <a:t>doi</a:t>
            </a:r>
            <a:r>
              <a:rPr lang="en-US" sz="800" dirty="0">
                <a:solidFill>
                  <a:srgbClr val="000000"/>
                </a:solidFill>
                <a:effectLst/>
                <a:latin typeface="Times New Roman" panose="02020603050405020304" pitchFamily="18" charset="0"/>
                <a:ea typeface="MS Mincho" panose="02020609040205080304" pitchFamily="49" charset="-128"/>
              </a:rPr>
              <a:t>: 10.1109/MILCOM.2015.7357682.</a:t>
            </a:r>
          </a:p>
        </p:txBody>
      </p:sp>
    </p:spTree>
    <p:extLst>
      <p:ext uri="{BB962C8B-B14F-4D97-AF65-F5344CB8AC3E}">
        <p14:creationId xmlns:p14="http://schemas.microsoft.com/office/powerpoint/2010/main" val="3361551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BC55-49FB-B71A-D5CB-9052A06D164D}"/>
              </a:ext>
            </a:extLst>
          </p:cNvPr>
          <p:cNvSpPr>
            <a:spLocks noGrp="1"/>
          </p:cNvSpPr>
          <p:nvPr>
            <p:ph type="title"/>
          </p:nvPr>
        </p:nvSpPr>
        <p:spPr/>
        <p:txBody>
          <a:bodyPr/>
          <a:lstStyle/>
          <a:p>
            <a:r>
              <a:rPr lang="en-US" dirty="0"/>
              <a:t>Simulation Results</a:t>
            </a:r>
          </a:p>
        </p:txBody>
      </p:sp>
      <p:sp>
        <p:nvSpPr>
          <p:cNvPr id="3" name="Text Placeholder 2">
            <a:extLst>
              <a:ext uri="{FF2B5EF4-FFF2-40B4-BE49-F238E27FC236}">
                <a16:creationId xmlns:a16="http://schemas.microsoft.com/office/drawing/2014/main" id="{CDC64C08-6C41-2A01-107E-DE8A839408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5857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Model Assumptions</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Subtitle 2">
            <a:extLst>
              <a:ext uri="{FF2B5EF4-FFF2-40B4-BE49-F238E27FC236}">
                <a16:creationId xmlns:a16="http://schemas.microsoft.com/office/drawing/2014/main" id="{4C4BDD08-06D2-E883-AC5E-1A3F22995008}"/>
              </a:ext>
            </a:extLst>
          </p:cNvPr>
          <p:cNvSpPr txBox="1">
            <a:spLocks/>
          </p:cNvSpPr>
          <p:nvPr/>
        </p:nvSpPr>
        <p:spPr>
          <a:xfrm>
            <a:off x="530067" y="1025114"/>
            <a:ext cx="11211990" cy="5089028"/>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300"/>
              </a:spcBef>
              <a:spcAft>
                <a:spcPts val="300"/>
              </a:spcAft>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00000"/>
              </a:lnSpc>
              <a:spcBef>
                <a:spcPts val="300"/>
              </a:spcBef>
              <a:spcAft>
                <a:spcPts val="300"/>
              </a:spcAft>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100000"/>
              </a:lnSpc>
              <a:spcBef>
                <a:spcPts val="300"/>
              </a:spcBef>
              <a:spcAft>
                <a:spcPts val="300"/>
              </a:spcAft>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100000"/>
              </a:lnSpc>
              <a:spcBef>
                <a:spcPts val="300"/>
              </a:spcBef>
              <a:spcAft>
                <a:spcPts val="300"/>
              </a:spcAft>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100000"/>
              </a:lnSpc>
              <a:spcBef>
                <a:spcPts val="300"/>
              </a:spcBef>
              <a:spcAft>
                <a:spcPts val="300"/>
              </a:spcAft>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Cooperative UAS system model assumptions: </a:t>
            </a:r>
          </a:p>
          <a:p>
            <a:pPr marL="800100" lvl="1" indent="-342900" algn="l">
              <a:buFont typeface="Arial" panose="020B0604020202020204" pitchFamily="34" charset="0"/>
              <a:buChar char="•"/>
            </a:pPr>
            <a:r>
              <a:rPr lang="en-US" dirty="0">
                <a:cs typeface="Arial"/>
              </a:rPr>
              <a:t>5 GHz signal</a:t>
            </a:r>
          </a:p>
          <a:p>
            <a:pPr marL="800100" lvl="1" indent="-342900" algn="l">
              <a:buFont typeface="Arial" panose="020B0604020202020204" pitchFamily="34" charset="0"/>
              <a:buChar char="•"/>
            </a:pPr>
            <a:r>
              <a:rPr lang="en-US" dirty="0">
                <a:cs typeface="Arial"/>
              </a:rPr>
              <a:t>Omnidirectional sensor &amp; emitter antennas</a:t>
            </a:r>
          </a:p>
          <a:p>
            <a:pPr marL="800100" lvl="1" indent="-342900" algn="l">
              <a:buFont typeface="Arial" panose="020B0604020202020204" pitchFamily="34" charset="0"/>
              <a:buChar char="•"/>
            </a:pPr>
            <a:r>
              <a:rPr lang="en-US" dirty="0">
                <a:cs typeface="Arial"/>
              </a:rPr>
              <a:t>Fixed emitter location, and fixed (initial) Sensor locations</a:t>
            </a:r>
          </a:p>
          <a:p>
            <a:pPr marL="800100" lvl="1" indent="-342900" algn="l">
              <a:buFont typeface="Arial" panose="020B0604020202020204" pitchFamily="34" charset="0"/>
              <a:buChar char="•"/>
            </a:pPr>
            <a:r>
              <a:rPr lang="en-US" dirty="0">
                <a:cs typeface="Arial"/>
              </a:rPr>
              <a:t>Constant signal propagation velocity</a:t>
            </a:r>
          </a:p>
          <a:p>
            <a:pPr marL="800100" lvl="1" indent="-342900" algn="l">
              <a:buFont typeface="Arial" panose="020B0604020202020204" pitchFamily="34" charset="0"/>
              <a:buChar char="•"/>
            </a:pPr>
            <a:r>
              <a:rPr lang="en-US" dirty="0">
                <a:cs typeface="Arial"/>
              </a:rPr>
              <a:t>Signal bandwidth &amp; SNR corresponding to σ=1ns at maximum range</a:t>
            </a:r>
          </a:p>
          <a:p>
            <a:pPr marL="342900" indent="-342900" algn="l">
              <a:buFont typeface="Arial" panose="020B0604020202020204" pitchFamily="34" charset="0"/>
              <a:buChar char="•"/>
            </a:pPr>
            <a:r>
              <a:rPr lang="en-US" dirty="0">
                <a:cs typeface="Arial"/>
              </a:rPr>
              <a:t>Hardware limitations:</a:t>
            </a:r>
          </a:p>
          <a:p>
            <a:pPr marL="800100" lvl="1" indent="-342900" algn="l">
              <a:buFont typeface="Arial" panose="020B0604020202020204" pitchFamily="34" charset="0"/>
              <a:buChar char="•"/>
            </a:pPr>
            <a:r>
              <a:rPr lang="en-US" dirty="0">
                <a:cs typeface="Arial"/>
              </a:rPr>
              <a:t>Local UAS clocks synchronized prior to mission, accuracy 1ns</a:t>
            </a:r>
          </a:p>
          <a:p>
            <a:pPr marL="800100" lvl="1" indent="-342900" algn="l">
              <a:buFont typeface="Arial" panose="020B0604020202020204" pitchFamily="34" charset="0"/>
              <a:buChar char="•"/>
            </a:pPr>
            <a:r>
              <a:rPr lang="en-US" dirty="0">
                <a:cs typeface="Arial"/>
              </a:rPr>
              <a:t>Utilize UAS-UAS LIDAR sensor positioning, accuracy 2cm</a:t>
            </a:r>
          </a:p>
          <a:p>
            <a:pPr marL="342900" indent="-342900" algn="l">
              <a:buChar char="•"/>
            </a:pPr>
            <a:r>
              <a:rPr lang="en-US" dirty="0">
                <a:cs typeface="Arial"/>
              </a:rPr>
              <a:t>Environmental conditions:</a:t>
            </a:r>
          </a:p>
          <a:p>
            <a:pPr marL="800100" lvl="1" indent="-342900" algn="l">
              <a:buChar char="•"/>
            </a:pPr>
            <a:r>
              <a:rPr lang="en-US" dirty="0">
                <a:cs typeface="Arial"/>
              </a:rPr>
              <a:t>Model both Urban "Low-Rise" and Urban "High-Rise“ scenarios</a:t>
            </a:r>
          </a:p>
          <a:p>
            <a:pPr marL="800100" lvl="1" indent="-342900" algn="l">
              <a:buChar char="•"/>
            </a:pPr>
            <a:r>
              <a:rPr lang="en-US" dirty="0">
                <a:cs typeface="Arial"/>
              </a:rPr>
              <a:t>Heavy rain conditions</a:t>
            </a:r>
          </a:p>
        </p:txBody>
      </p:sp>
    </p:spTree>
    <p:extLst>
      <p:ext uri="{BB962C8B-B14F-4D97-AF65-F5344CB8AC3E}">
        <p14:creationId xmlns:p14="http://schemas.microsoft.com/office/powerpoint/2010/main" val="911047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00" b="1" dirty="0">
                <a:solidFill>
                  <a:srgbClr val="000090"/>
                </a:solidFill>
                <a:latin typeface="Arial"/>
                <a:ea typeface="黑体"/>
              </a:rPr>
              <a:t>Simulations</a:t>
            </a:r>
            <a:endParaRPr lang="en-US" altLang="zh-CN" sz="3400" b="1" i="0" u="none" strike="noStrike" kern="1200" cap="none" spc="0" normalizeH="0" baseline="0" noProof="0" dirty="0">
              <a:ln>
                <a:noFill/>
              </a:ln>
              <a:solidFill>
                <a:srgbClr val="000090"/>
              </a:solidFill>
              <a:effectLst/>
              <a:uLnTx/>
              <a:uFillTx/>
              <a:latin typeface="Arial"/>
              <a:ea typeface="黑体"/>
              <a:cs typeface="Arial"/>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Subtitle 2">
            <a:extLst>
              <a:ext uri="{FF2B5EF4-FFF2-40B4-BE49-F238E27FC236}">
                <a16:creationId xmlns:a16="http://schemas.microsoft.com/office/drawing/2014/main" id="{4C4BDD08-06D2-E883-AC5E-1A3F22995008}"/>
              </a:ext>
            </a:extLst>
          </p:cNvPr>
          <p:cNvSpPr txBox="1">
            <a:spLocks/>
          </p:cNvSpPr>
          <p:nvPr/>
        </p:nvSpPr>
        <p:spPr>
          <a:xfrm>
            <a:off x="530067" y="1025114"/>
            <a:ext cx="7424668" cy="5089028"/>
          </a:xfrm>
          <a:prstGeom prst="rect">
            <a:avLst/>
          </a:prstGeom>
        </p:spPr>
        <p:txBody>
          <a:bodyPr vert="horz" lIns="91440" tIns="45720" rIns="91440" bIns="45720" rtlCol="0" anchor="t">
            <a:normAutofit fontScale="85000" lnSpcReduction="10000"/>
          </a:bodyPr>
          <a:lstStyle>
            <a:lvl1pPr marL="0" indent="0" algn="ctr" defTabSz="914400" rtl="0" eaLnBrk="1" latinLnBrk="0" hangingPunct="1">
              <a:lnSpc>
                <a:spcPct val="100000"/>
              </a:lnSpc>
              <a:spcBef>
                <a:spcPts val="300"/>
              </a:spcBef>
              <a:spcAft>
                <a:spcPts val="300"/>
              </a:spcAft>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00000"/>
              </a:lnSpc>
              <a:spcBef>
                <a:spcPts val="300"/>
              </a:spcBef>
              <a:spcAft>
                <a:spcPts val="300"/>
              </a:spcAft>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100000"/>
              </a:lnSpc>
              <a:spcBef>
                <a:spcPts val="300"/>
              </a:spcBef>
              <a:spcAft>
                <a:spcPts val="300"/>
              </a:spcAft>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100000"/>
              </a:lnSpc>
              <a:spcBef>
                <a:spcPts val="300"/>
              </a:spcBef>
              <a:spcAft>
                <a:spcPts val="300"/>
              </a:spcAft>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100000"/>
              </a:lnSpc>
              <a:spcBef>
                <a:spcPts val="300"/>
              </a:spcBef>
              <a:spcAft>
                <a:spcPts val="300"/>
              </a:spcAft>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AutoNum type="arabicPeriod"/>
            </a:pPr>
            <a:r>
              <a:rPr lang="en-US" dirty="0">
                <a:cs typeface="Arial"/>
              </a:rPr>
              <a:t>Simulated 1000 Monte Carlo runs for:</a:t>
            </a:r>
            <a:endParaRPr lang="en-US" dirty="0"/>
          </a:p>
          <a:p>
            <a:pPr marL="800100" lvl="1" indent="-342900" algn="l">
              <a:buFont typeface="Arial" panose="020B0604020202020204" pitchFamily="34" charset="0"/>
              <a:buChar char="•"/>
            </a:pPr>
            <a:r>
              <a:rPr lang="en-US" dirty="0">
                <a:cs typeface="Arial"/>
              </a:rPr>
              <a:t>Multipath LoS &amp; NLoS signals, using ITU-R 1411 for pathloss prediction, and Rician fading channel for Multipath </a:t>
            </a:r>
          </a:p>
          <a:p>
            <a:pPr marL="1257300" lvl="2" indent="-342900" algn="l">
              <a:buFont typeface="Arial" panose="020B0604020202020204" pitchFamily="34" charset="0"/>
              <a:buChar char="•"/>
            </a:pPr>
            <a:r>
              <a:rPr lang="en-US" dirty="0">
                <a:cs typeface="Arial"/>
              </a:rPr>
              <a:t>ITU-R 1411 </a:t>
            </a:r>
            <a:r>
              <a:rPr lang="en-US" u="sng" dirty="0">
                <a:cs typeface="Arial"/>
              </a:rPr>
              <a:t>stochastically</a:t>
            </a:r>
            <a:r>
              <a:rPr lang="en-US" dirty="0">
                <a:cs typeface="Arial"/>
              </a:rPr>
              <a:t> incorporates scatterers (buildings &amp; streets)</a:t>
            </a:r>
          </a:p>
          <a:p>
            <a:pPr marL="800100" lvl="1" indent="-342900" algn="l">
              <a:buChar char="•"/>
            </a:pPr>
            <a:r>
              <a:rPr lang="en-US" dirty="0">
                <a:cs typeface="Arial"/>
              </a:rPr>
              <a:t>Sensor clock errors (10 ns)</a:t>
            </a:r>
          </a:p>
          <a:p>
            <a:pPr marL="800100" lvl="1" indent="-342900" algn="l">
              <a:buFont typeface="Lucida Grande"/>
              <a:buChar char="•"/>
            </a:pPr>
            <a:r>
              <a:rPr lang="en-US" dirty="0">
                <a:cs typeface="Arial"/>
              </a:rPr>
              <a:t>Sensor positioning errors (2 cm)</a:t>
            </a:r>
          </a:p>
          <a:p>
            <a:pPr marL="800100" lvl="1" indent="-342900" algn="l">
              <a:buFont typeface="Lucida Grande"/>
              <a:buChar char="•"/>
            </a:pPr>
            <a:r>
              <a:rPr lang="en-US" dirty="0">
                <a:cs typeface="Arial"/>
              </a:rPr>
              <a:t>Atmospheric impact, rain rate = 100 mm/</a:t>
            </a:r>
            <a:r>
              <a:rPr lang="en-US" dirty="0" err="1">
                <a:cs typeface="Arial"/>
              </a:rPr>
              <a:t>hr</a:t>
            </a:r>
            <a:r>
              <a:rPr lang="en-US" dirty="0">
                <a:cs typeface="Arial"/>
              </a:rPr>
              <a:t> ("worst case condition")</a:t>
            </a:r>
          </a:p>
          <a:p>
            <a:pPr marL="457200" indent="-457200" algn="l">
              <a:buAutoNum type="arabicPeriod"/>
            </a:pPr>
            <a:r>
              <a:rPr lang="en-US" dirty="0">
                <a:cs typeface="Arial"/>
              </a:rPr>
              <a:t>Determined “baseline” localization error (no induced error), by applying TDOA &amp; LOCA Algorithms</a:t>
            </a:r>
            <a:endParaRPr lang="en-US" dirty="0"/>
          </a:p>
          <a:p>
            <a:pPr marL="457200" indent="-457200" algn="l">
              <a:buFont typeface="Arial" panose="020B0604020202020204" pitchFamily="34" charset="0"/>
              <a:buAutoNum type="arabicPeriod"/>
            </a:pPr>
            <a:r>
              <a:rPr lang="en-US" dirty="0">
                <a:cs typeface="Arial"/>
              </a:rPr>
              <a:t>Simulated localization using LOCA Algorithm for above individual error sources</a:t>
            </a:r>
          </a:p>
          <a:p>
            <a:pPr marL="914400" lvl="1" indent="-342900" algn="l">
              <a:buFont typeface="Arial"/>
              <a:buChar char="•"/>
            </a:pPr>
            <a:r>
              <a:rPr lang="en-US" dirty="0">
                <a:cs typeface="Arial"/>
              </a:rPr>
              <a:t>Determined time error from Multipath by applying calculated pathloss to Free-Space Pathloss formula</a:t>
            </a:r>
          </a:p>
          <a:p>
            <a:pPr marL="914400" lvl="1" indent="-342900" algn="l">
              <a:buFont typeface="Arial"/>
              <a:buChar char="•"/>
            </a:pPr>
            <a:r>
              <a:rPr lang="en-US" dirty="0">
                <a:cs typeface="Arial"/>
              </a:rPr>
              <a:t>Removed outlying datapoints (values &gt; µ + 3σ) to determine mean position</a:t>
            </a:r>
          </a:p>
          <a:p>
            <a:pPr marL="1371600" lvl="2" indent="-342900" algn="l">
              <a:buFont typeface="Wingdings" panose="05000000000000000000" pitchFamily="2" charset="2"/>
              <a:buChar char="v"/>
            </a:pPr>
            <a:r>
              <a:rPr lang="en-US" dirty="0">
                <a:cs typeface="Arial"/>
              </a:rPr>
              <a:t>LOCA Algorithm predicts many estimates: </a:t>
            </a:r>
            <a:r>
              <a:rPr lang="en-US" b="1" dirty="0">
                <a:cs typeface="Arial"/>
              </a:rPr>
              <a:t>utilized most probable</a:t>
            </a:r>
          </a:p>
        </p:txBody>
      </p:sp>
      <p:grpSp>
        <p:nvGrpSpPr>
          <p:cNvPr id="3" name="Group 2">
            <a:extLst>
              <a:ext uri="{FF2B5EF4-FFF2-40B4-BE49-F238E27FC236}">
                <a16:creationId xmlns:a16="http://schemas.microsoft.com/office/drawing/2014/main" id="{D3D68694-A1C3-9B53-35D4-A07ECB9F8DD1}"/>
              </a:ext>
            </a:extLst>
          </p:cNvPr>
          <p:cNvGrpSpPr/>
          <p:nvPr/>
        </p:nvGrpSpPr>
        <p:grpSpPr>
          <a:xfrm>
            <a:off x="7954735" y="1441022"/>
            <a:ext cx="4132062" cy="2956808"/>
            <a:chOff x="7077071" y="1890964"/>
            <a:chExt cx="4645029" cy="3076073"/>
          </a:xfrm>
        </p:grpSpPr>
        <p:pic>
          <p:nvPicPr>
            <p:cNvPr id="5" name="Picture 4">
              <a:extLst>
                <a:ext uri="{FF2B5EF4-FFF2-40B4-BE49-F238E27FC236}">
                  <a16:creationId xmlns:a16="http://schemas.microsoft.com/office/drawing/2014/main" id="{2EBA760E-C5D5-1D7E-EDB3-F934D7F182FF}"/>
                </a:ext>
              </a:extLst>
            </p:cNvPr>
            <p:cNvPicPr>
              <a:picLocks noChangeAspect="1"/>
            </p:cNvPicPr>
            <p:nvPr/>
          </p:nvPicPr>
          <p:blipFill>
            <a:blip r:embed="rId3"/>
            <a:stretch>
              <a:fillRect/>
            </a:stretch>
          </p:blipFill>
          <p:spPr>
            <a:xfrm>
              <a:off x="7077071" y="1890964"/>
              <a:ext cx="4645029" cy="3076073"/>
            </a:xfrm>
            <a:prstGeom prst="rect">
              <a:avLst/>
            </a:prstGeom>
            <a:ln>
              <a:solidFill>
                <a:schemeClr val="accent1"/>
              </a:solidFill>
            </a:ln>
          </p:spPr>
        </p:pic>
        <p:pic>
          <p:nvPicPr>
            <p:cNvPr id="6" name="Picture 5">
              <a:extLst>
                <a:ext uri="{FF2B5EF4-FFF2-40B4-BE49-F238E27FC236}">
                  <a16:creationId xmlns:a16="http://schemas.microsoft.com/office/drawing/2014/main" id="{B738A025-1796-E4F1-D0A7-4DF1745F046A}"/>
                </a:ext>
              </a:extLst>
            </p:cNvPr>
            <p:cNvPicPr>
              <a:picLocks noChangeAspect="1"/>
            </p:cNvPicPr>
            <p:nvPr/>
          </p:nvPicPr>
          <p:blipFill>
            <a:blip r:embed="rId4"/>
            <a:stretch>
              <a:fillRect/>
            </a:stretch>
          </p:blipFill>
          <p:spPr>
            <a:xfrm>
              <a:off x="8954530" y="4556273"/>
              <a:ext cx="573074" cy="194847"/>
            </a:xfrm>
            <a:prstGeom prst="rect">
              <a:avLst/>
            </a:prstGeom>
          </p:spPr>
        </p:pic>
        <p:pic>
          <p:nvPicPr>
            <p:cNvPr id="7" name="Picture 6">
              <a:extLst>
                <a:ext uri="{FF2B5EF4-FFF2-40B4-BE49-F238E27FC236}">
                  <a16:creationId xmlns:a16="http://schemas.microsoft.com/office/drawing/2014/main" id="{AADCC826-A68D-6FDA-7857-4BE9FF843766}"/>
                </a:ext>
              </a:extLst>
            </p:cNvPr>
            <p:cNvPicPr>
              <a:picLocks noChangeAspect="1"/>
            </p:cNvPicPr>
            <p:nvPr/>
          </p:nvPicPr>
          <p:blipFill>
            <a:blip r:embed="rId5"/>
            <a:stretch>
              <a:fillRect/>
            </a:stretch>
          </p:blipFill>
          <p:spPr>
            <a:xfrm>
              <a:off x="9634382" y="4173447"/>
              <a:ext cx="487722" cy="236411"/>
            </a:xfrm>
            <a:prstGeom prst="rect">
              <a:avLst/>
            </a:prstGeom>
          </p:spPr>
        </p:pic>
        <p:pic>
          <p:nvPicPr>
            <p:cNvPr id="9" name="Picture 8">
              <a:extLst>
                <a:ext uri="{FF2B5EF4-FFF2-40B4-BE49-F238E27FC236}">
                  <a16:creationId xmlns:a16="http://schemas.microsoft.com/office/drawing/2014/main" id="{C2C69FA8-5059-4CAB-CEB6-7D71BAA4F174}"/>
                </a:ext>
              </a:extLst>
            </p:cNvPr>
            <p:cNvPicPr>
              <a:picLocks noChangeAspect="1"/>
            </p:cNvPicPr>
            <p:nvPr/>
          </p:nvPicPr>
          <p:blipFill>
            <a:blip r:embed="rId6"/>
            <a:stretch>
              <a:fillRect/>
            </a:stretch>
          </p:blipFill>
          <p:spPr>
            <a:xfrm>
              <a:off x="9464173" y="3658953"/>
              <a:ext cx="347502" cy="169349"/>
            </a:xfrm>
            <a:prstGeom prst="rect">
              <a:avLst/>
            </a:prstGeom>
          </p:spPr>
        </p:pic>
        <p:pic>
          <p:nvPicPr>
            <p:cNvPr id="10" name="Picture 9">
              <a:extLst>
                <a:ext uri="{FF2B5EF4-FFF2-40B4-BE49-F238E27FC236}">
                  <a16:creationId xmlns:a16="http://schemas.microsoft.com/office/drawing/2014/main" id="{463A6D35-FFC8-45FB-9AFA-F77A79130114}"/>
                </a:ext>
              </a:extLst>
            </p:cNvPr>
            <p:cNvPicPr>
              <a:picLocks noChangeAspect="1"/>
            </p:cNvPicPr>
            <p:nvPr/>
          </p:nvPicPr>
          <p:blipFill>
            <a:blip r:embed="rId7"/>
            <a:stretch>
              <a:fillRect/>
            </a:stretch>
          </p:blipFill>
          <p:spPr>
            <a:xfrm>
              <a:off x="10487475" y="3252452"/>
              <a:ext cx="353599" cy="176548"/>
            </a:xfrm>
            <a:prstGeom prst="rect">
              <a:avLst/>
            </a:prstGeom>
          </p:spPr>
        </p:pic>
        <p:pic>
          <p:nvPicPr>
            <p:cNvPr id="11" name="Picture 10">
              <a:extLst>
                <a:ext uri="{FF2B5EF4-FFF2-40B4-BE49-F238E27FC236}">
                  <a16:creationId xmlns:a16="http://schemas.microsoft.com/office/drawing/2014/main" id="{908B0850-3682-98E1-2B1A-5F0AED0E404B}"/>
                </a:ext>
              </a:extLst>
            </p:cNvPr>
            <p:cNvPicPr>
              <a:picLocks noChangeAspect="1"/>
            </p:cNvPicPr>
            <p:nvPr/>
          </p:nvPicPr>
          <p:blipFill>
            <a:blip r:embed="rId8"/>
            <a:stretch>
              <a:fillRect/>
            </a:stretch>
          </p:blipFill>
          <p:spPr>
            <a:xfrm>
              <a:off x="9340881" y="2785296"/>
              <a:ext cx="493819" cy="246909"/>
            </a:xfrm>
            <a:prstGeom prst="rect">
              <a:avLst/>
            </a:prstGeom>
          </p:spPr>
        </p:pic>
        <p:pic>
          <p:nvPicPr>
            <p:cNvPr id="13" name="Picture 12">
              <a:extLst>
                <a:ext uri="{FF2B5EF4-FFF2-40B4-BE49-F238E27FC236}">
                  <a16:creationId xmlns:a16="http://schemas.microsoft.com/office/drawing/2014/main" id="{55F2F27E-DA48-D8A4-1399-9B6275572D4A}"/>
                </a:ext>
              </a:extLst>
            </p:cNvPr>
            <p:cNvPicPr>
              <a:picLocks noChangeAspect="1"/>
            </p:cNvPicPr>
            <p:nvPr/>
          </p:nvPicPr>
          <p:blipFill>
            <a:blip r:embed="rId9"/>
            <a:stretch>
              <a:fillRect/>
            </a:stretch>
          </p:blipFill>
          <p:spPr>
            <a:xfrm>
              <a:off x="8644111" y="2809681"/>
              <a:ext cx="390178" cy="198137"/>
            </a:xfrm>
            <a:prstGeom prst="rect">
              <a:avLst/>
            </a:prstGeom>
          </p:spPr>
        </p:pic>
      </p:grpSp>
    </p:spTree>
    <p:extLst>
      <p:ext uri="{BB962C8B-B14F-4D97-AF65-F5344CB8AC3E}">
        <p14:creationId xmlns:p14="http://schemas.microsoft.com/office/powerpoint/2010/main" val="549429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5365455" cy="2059172"/>
          </a:xfrm>
        </p:spPr>
        <p:txBody>
          <a:bodyPr vert="horz" lIns="91440" tIns="45720" rIns="91440" bIns="45720" rtlCol="0" anchor="t">
            <a:normAutofit/>
          </a:bodyPr>
          <a:lstStyle/>
          <a:p>
            <a:pPr marL="342900" indent="-342900" algn="l">
              <a:buFont typeface="Arial" panose="020B0604020202020204" pitchFamily="34" charset="0"/>
              <a:buChar char="•"/>
            </a:pPr>
            <a:r>
              <a:rPr lang="en-US" dirty="0"/>
              <a:t>In the positioning/timing error-free case, both algorithms showed very low solution error in LSE determination of emitter location</a:t>
            </a:r>
          </a:p>
          <a:p>
            <a:pPr algn="l"/>
            <a:endParaRPr lang="en-CN" dirty="0"/>
          </a:p>
          <a:p>
            <a:pPr marL="342900" indent="-342900" algn="l">
              <a:buFont typeface="Arial" panose="020B0604020202020204" pitchFamily="34" charset="0"/>
              <a:buChar char="•"/>
            </a:pPr>
            <a:endParaRPr lang="en-CN" dirty="0"/>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Baseline Algorithm Results (Error-Free)</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 name="Picture 6">
            <a:extLst>
              <a:ext uri="{FF2B5EF4-FFF2-40B4-BE49-F238E27FC236}">
                <a16:creationId xmlns:a16="http://schemas.microsoft.com/office/drawing/2014/main" id="{240D185B-FB5A-69D2-6C57-20F2B892F621}"/>
              </a:ext>
            </a:extLst>
          </p:cNvPr>
          <p:cNvPicPr>
            <a:picLocks noChangeAspect="1"/>
          </p:cNvPicPr>
          <p:nvPr/>
        </p:nvPicPr>
        <p:blipFill>
          <a:blip r:embed="rId3"/>
          <a:stretch>
            <a:fillRect/>
          </a:stretch>
        </p:blipFill>
        <p:spPr>
          <a:xfrm>
            <a:off x="1330094" y="2947498"/>
            <a:ext cx="3747256" cy="3027680"/>
          </a:xfrm>
          <a:prstGeom prst="rect">
            <a:avLst/>
          </a:prstGeom>
          <a:ln>
            <a:solidFill>
              <a:schemeClr val="accent1"/>
            </a:solidFill>
          </a:ln>
        </p:spPr>
      </p:pic>
      <p:pic>
        <p:nvPicPr>
          <p:cNvPr id="9" name="Picture 8">
            <a:extLst>
              <a:ext uri="{FF2B5EF4-FFF2-40B4-BE49-F238E27FC236}">
                <a16:creationId xmlns:a16="http://schemas.microsoft.com/office/drawing/2014/main" id="{2E0E18A8-A8CB-8FCE-BCB5-A30BCC4B64E3}"/>
              </a:ext>
            </a:extLst>
          </p:cNvPr>
          <p:cNvPicPr>
            <a:picLocks noChangeAspect="1"/>
          </p:cNvPicPr>
          <p:nvPr/>
        </p:nvPicPr>
        <p:blipFill>
          <a:blip r:embed="rId4"/>
          <a:stretch>
            <a:fillRect/>
          </a:stretch>
        </p:blipFill>
        <p:spPr>
          <a:xfrm>
            <a:off x="6903611" y="2954058"/>
            <a:ext cx="4065618" cy="3027680"/>
          </a:xfrm>
          <a:prstGeom prst="rect">
            <a:avLst/>
          </a:prstGeom>
          <a:ln>
            <a:solidFill>
              <a:schemeClr val="accent1"/>
            </a:solidFill>
          </a:ln>
        </p:spPr>
      </p:pic>
      <p:sp>
        <p:nvSpPr>
          <p:cNvPr id="10" name="Subtitle 2">
            <a:extLst>
              <a:ext uri="{FF2B5EF4-FFF2-40B4-BE49-F238E27FC236}">
                <a16:creationId xmlns:a16="http://schemas.microsoft.com/office/drawing/2014/main" id="{76DCD924-33DE-6D0C-BE30-05C7AF5641FC}"/>
              </a:ext>
            </a:extLst>
          </p:cNvPr>
          <p:cNvSpPr txBox="1">
            <a:spLocks/>
          </p:cNvSpPr>
          <p:nvPr/>
        </p:nvSpPr>
        <p:spPr>
          <a:xfrm>
            <a:off x="201381" y="3208153"/>
            <a:ext cx="3747256" cy="17543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90000"/>
              </a:lnSpc>
              <a:spcBef>
                <a:spcPts val="500"/>
              </a:spcBef>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90000"/>
              </a:lnSpc>
              <a:spcBef>
                <a:spcPts val="500"/>
              </a:spcBef>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90000"/>
              </a:lnSpc>
              <a:spcBef>
                <a:spcPts val="500"/>
              </a:spcBef>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CN" dirty="0"/>
          </a:p>
          <a:p>
            <a:pPr marL="342900" indent="-342900" algn="l">
              <a:buFont typeface="Arial" panose="020B0604020202020204" pitchFamily="34" charset="0"/>
              <a:buChar char="•"/>
            </a:pPr>
            <a:endParaRPr lang="en-CN" dirty="0"/>
          </a:p>
        </p:txBody>
      </p:sp>
      <p:sp>
        <p:nvSpPr>
          <p:cNvPr id="11" name="Subtitle 2">
            <a:extLst>
              <a:ext uri="{FF2B5EF4-FFF2-40B4-BE49-F238E27FC236}">
                <a16:creationId xmlns:a16="http://schemas.microsoft.com/office/drawing/2014/main" id="{345E945A-EB0B-5B45-3725-90A3052C7AA3}"/>
              </a:ext>
            </a:extLst>
          </p:cNvPr>
          <p:cNvSpPr txBox="1">
            <a:spLocks/>
          </p:cNvSpPr>
          <p:nvPr/>
        </p:nvSpPr>
        <p:spPr>
          <a:xfrm>
            <a:off x="6305552" y="988828"/>
            <a:ext cx="5261736" cy="1754372"/>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90000"/>
              </a:lnSpc>
              <a:spcBef>
                <a:spcPts val="500"/>
              </a:spcBef>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90000"/>
              </a:lnSpc>
              <a:spcBef>
                <a:spcPts val="500"/>
              </a:spcBef>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90000"/>
              </a:lnSpc>
              <a:spcBef>
                <a:spcPts val="500"/>
              </a:spcBef>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Error values improve approximately logarithmic with increasing sensor quantities</a:t>
            </a:r>
          </a:p>
          <a:p>
            <a:pPr marL="342900" indent="-342900" algn="l">
              <a:buFont typeface="Arial" panose="020B0604020202020204" pitchFamily="34" charset="0"/>
              <a:buChar char="•"/>
            </a:pPr>
            <a:r>
              <a:rPr lang="en-US" dirty="0"/>
              <a:t>UAS arrays of 5-8 sensors should be sufficient in most applications</a:t>
            </a:r>
          </a:p>
          <a:p>
            <a:pPr algn="l"/>
            <a:endParaRPr lang="en-CN" dirty="0"/>
          </a:p>
          <a:p>
            <a:pPr marL="342900" indent="-342900" algn="l">
              <a:buFont typeface="Arial" panose="020B0604020202020204" pitchFamily="34" charset="0"/>
              <a:buChar char="•"/>
            </a:pPr>
            <a:endParaRPr lang="en-CN" dirty="0"/>
          </a:p>
        </p:txBody>
      </p:sp>
    </p:spTree>
    <p:extLst>
      <p:ext uri="{BB962C8B-B14F-4D97-AF65-F5344CB8AC3E}">
        <p14:creationId xmlns:p14="http://schemas.microsoft.com/office/powerpoint/2010/main" val="3843448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1E60C3-2D9B-B5D3-EFC2-B15893AA407F}"/>
              </a:ext>
            </a:extLst>
          </p:cNvPr>
          <p:cNvPicPr>
            <a:picLocks noChangeAspect="1"/>
          </p:cNvPicPr>
          <p:nvPr/>
        </p:nvPicPr>
        <p:blipFill>
          <a:blip r:embed="rId3"/>
          <a:stretch>
            <a:fillRect/>
          </a:stretch>
        </p:blipFill>
        <p:spPr>
          <a:xfrm>
            <a:off x="1423240" y="3322622"/>
            <a:ext cx="3770513" cy="2784514"/>
          </a:xfrm>
          <a:prstGeom prst="rect">
            <a:avLst/>
          </a:prstGeom>
          <a:ln>
            <a:solidFill>
              <a:schemeClr val="accent1"/>
            </a:solidFill>
          </a:ln>
        </p:spPr>
      </p:pic>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7"/>
            <a:ext cx="5575005" cy="2333795"/>
          </a:xfrm>
        </p:spPr>
        <p:txBody>
          <a:bodyPr>
            <a:normAutofit fontScale="62500" lnSpcReduction="20000"/>
          </a:bodyPr>
          <a:lstStyle/>
          <a:p>
            <a:pPr marL="342900" indent="-342900" algn="l">
              <a:buFont typeface="Arial" panose="020B0604020202020204" pitchFamily="34" charset="0"/>
              <a:buChar char="•"/>
            </a:pPr>
            <a:r>
              <a:rPr lang="en-US" dirty="0"/>
              <a:t>Varied sensor positioning error with increasing sensor quantities</a:t>
            </a:r>
          </a:p>
          <a:p>
            <a:pPr marL="342900" indent="-342900" algn="l">
              <a:buFont typeface="Arial" panose="020B0604020202020204" pitchFamily="34" charset="0"/>
              <a:buChar char="•"/>
            </a:pPr>
            <a:r>
              <a:rPr lang="en-US" dirty="0"/>
              <a:t>For TDOA Multilateration, errors were much higher than CRLB, whereas LOCA is much closer to CRLB</a:t>
            </a:r>
          </a:p>
          <a:p>
            <a:pPr marL="342900" indent="-342900" algn="l">
              <a:buFont typeface="Arial" panose="020B0604020202020204" pitchFamily="34" charset="0"/>
              <a:buChar char="•"/>
            </a:pPr>
            <a:r>
              <a:rPr lang="en-US" dirty="0"/>
              <a:t>For N &gt; 8, impact of sensor positioning error decreased:</a:t>
            </a:r>
          </a:p>
          <a:p>
            <a:pPr marL="800100" lvl="1" indent="-342900" algn="l">
              <a:buFont typeface="Arial" panose="020B0604020202020204" pitchFamily="34" charset="0"/>
              <a:buChar char="•"/>
            </a:pPr>
            <a:r>
              <a:rPr lang="en-US" dirty="0"/>
              <a:t>LOCA accuracy showed continuous and diminishing  improvement</a:t>
            </a:r>
          </a:p>
          <a:p>
            <a:pPr marL="800100" lvl="1" indent="-342900" algn="l">
              <a:buFont typeface="Arial" panose="020B0604020202020204" pitchFamily="34" charset="0"/>
              <a:buChar char="•"/>
            </a:pPr>
            <a:r>
              <a:rPr lang="en-US" dirty="0"/>
              <a:t>TDOA Multilateration remained constant above 8 sensors: induced errors diminish the processing gains found with increasing sensor quantities</a:t>
            </a:r>
            <a:endParaRPr lang="en-CN" dirty="0"/>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Positioning Error Simulation</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Subtitle 2">
            <a:extLst>
              <a:ext uri="{FF2B5EF4-FFF2-40B4-BE49-F238E27FC236}">
                <a16:creationId xmlns:a16="http://schemas.microsoft.com/office/drawing/2014/main" id="{76DCD924-33DE-6D0C-BE30-05C7AF5641FC}"/>
              </a:ext>
            </a:extLst>
          </p:cNvPr>
          <p:cNvSpPr txBox="1">
            <a:spLocks/>
          </p:cNvSpPr>
          <p:nvPr/>
        </p:nvSpPr>
        <p:spPr>
          <a:xfrm>
            <a:off x="6221528" y="943561"/>
            <a:ext cx="5449478" cy="199332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90000"/>
              </a:lnSpc>
              <a:spcBef>
                <a:spcPts val="500"/>
              </a:spcBef>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90000"/>
              </a:lnSpc>
              <a:spcBef>
                <a:spcPts val="500"/>
              </a:spcBef>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90000"/>
              </a:lnSpc>
              <a:spcBef>
                <a:spcPts val="500"/>
              </a:spcBef>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spcBef>
                <a:spcPts val="300"/>
              </a:spcBef>
              <a:spcAft>
                <a:spcPts val="300"/>
              </a:spcAft>
              <a:buFont typeface="Arial" panose="020B0604020202020204" pitchFamily="34" charset="0"/>
              <a:buChar char="•"/>
            </a:pPr>
            <a:r>
              <a:rPr lang="en-US" sz="1800" dirty="0"/>
              <a:t>Localization Error increases with increasing positioning error</a:t>
            </a:r>
          </a:p>
          <a:p>
            <a:pPr marL="342900" indent="-342900" algn="l">
              <a:lnSpc>
                <a:spcPct val="100000"/>
              </a:lnSpc>
              <a:spcBef>
                <a:spcPts val="300"/>
              </a:spcBef>
              <a:spcAft>
                <a:spcPts val="300"/>
              </a:spcAft>
              <a:buFont typeface="Arial" panose="020B0604020202020204" pitchFamily="34" charset="0"/>
              <a:buChar char="•"/>
            </a:pPr>
            <a:r>
              <a:rPr lang="en-US" sz="1800" dirty="0"/>
              <a:t>Utilizing intra-array positioning method provides upper-bound for error</a:t>
            </a:r>
            <a:endParaRPr lang="en-CN" sz="1800" dirty="0"/>
          </a:p>
        </p:txBody>
      </p:sp>
      <p:pic>
        <p:nvPicPr>
          <p:cNvPr id="5" name="Picture 4">
            <a:extLst>
              <a:ext uri="{FF2B5EF4-FFF2-40B4-BE49-F238E27FC236}">
                <a16:creationId xmlns:a16="http://schemas.microsoft.com/office/drawing/2014/main" id="{F103E8A0-8EEB-BBB4-39BD-03FA5595015E}"/>
              </a:ext>
            </a:extLst>
          </p:cNvPr>
          <p:cNvPicPr>
            <a:picLocks noChangeAspect="1"/>
          </p:cNvPicPr>
          <p:nvPr/>
        </p:nvPicPr>
        <p:blipFill>
          <a:blip r:embed="rId4"/>
          <a:stretch>
            <a:fillRect/>
          </a:stretch>
        </p:blipFill>
        <p:spPr>
          <a:xfrm>
            <a:off x="7356664" y="3322622"/>
            <a:ext cx="3700198" cy="2784514"/>
          </a:xfrm>
          <a:prstGeom prst="rect">
            <a:avLst/>
          </a:prstGeom>
          <a:ln>
            <a:solidFill>
              <a:schemeClr val="accent1"/>
            </a:solidFill>
          </a:ln>
        </p:spPr>
      </p:pic>
      <p:cxnSp>
        <p:nvCxnSpPr>
          <p:cNvPr id="7" name="Straight Arrow Connector 6">
            <a:extLst>
              <a:ext uri="{FF2B5EF4-FFF2-40B4-BE49-F238E27FC236}">
                <a16:creationId xmlns:a16="http://schemas.microsoft.com/office/drawing/2014/main" id="{BA8FC1A4-02C2-A7A1-B751-2CA05A667653}"/>
              </a:ext>
            </a:extLst>
          </p:cNvPr>
          <p:cNvCxnSpPr>
            <a:cxnSpLocks/>
          </p:cNvCxnSpPr>
          <p:nvPr/>
        </p:nvCxnSpPr>
        <p:spPr>
          <a:xfrm>
            <a:off x="7356664" y="2190307"/>
            <a:ext cx="1126433" cy="162120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064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7"/>
            <a:ext cx="5575005" cy="2333795"/>
          </a:xfrm>
        </p:spPr>
        <p:txBody>
          <a:bodyPr>
            <a:normAutofit fontScale="62500" lnSpcReduction="20000"/>
          </a:bodyPr>
          <a:lstStyle/>
          <a:p>
            <a:pPr marL="342900" indent="-342900" algn="l">
              <a:buFont typeface="Arial" panose="020B0604020202020204" pitchFamily="34" charset="0"/>
              <a:buChar char="•"/>
            </a:pPr>
            <a:r>
              <a:rPr lang="en-US" dirty="0"/>
              <a:t>Varied local timing inaccuracy with increasing sensor quantities</a:t>
            </a:r>
          </a:p>
          <a:p>
            <a:pPr marL="342900" indent="-342900" algn="l">
              <a:buFont typeface="Arial" panose="020B0604020202020204" pitchFamily="34" charset="0"/>
              <a:buChar char="•"/>
            </a:pPr>
            <a:r>
              <a:rPr lang="en-US" dirty="0"/>
              <a:t>For TDOA Multilateration, errors were much higher than CRLB, whereas LOCA is much closer to CRLB</a:t>
            </a:r>
          </a:p>
          <a:p>
            <a:pPr marL="342900" indent="-342900" algn="l">
              <a:buFont typeface="Arial" panose="020B0604020202020204" pitchFamily="34" charset="0"/>
              <a:buChar char="•"/>
            </a:pPr>
            <a:r>
              <a:rPr lang="en-US" dirty="0"/>
              <a:t>For N &gt; 8, impact of local timing inaccuracy decreased:</a:t>
            </a:r>
          </a:p>
          <a:p>
            <a:pPr marL="800100" lvl="1" indent="-342900" algn="l">
              <a:buFont typeface="Arial" panose="020B0604020202020204" pitchFamily="34" charset="0"/>
              <a:buChar char="•"/>
            </a:pPr>
            <a:r>
              <a:rPr lang="en-US" dirty="0"/>
              <a:t>LOCA accuracy showed continuous, but diminishing, improvement</a:t>
            </a:r>
          </a:p>
          <a:p>
            <a:pPr marL="800100" lvl="1" indent="-342900" algn="l">
              <a:buFont typeface="Arial" panose="020B0604020202020204" pitchFamily="34" charset="0"/>
              <a:buChar char="•"/>
            </a:pPr>
            <a:r>
              <a:rPr lang="en-US" dirty="0"/>
              <a:t>TDOA Multilateration remained constant above 8 sensors: induced errors diminish the processing gains found with increasing sensor quantities</a:t>
            </a:r>
            <a:endParaRPr lang="en-CN" dirty="0"/>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Local Timing Inaccuracy Simulation</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 name="Picture 5">
            <a:extLst>
              <a:ext uri="{FF2B5EF4-FFF2-40B4-BE49-F238E27FC236}">
                <a16:creationId xmlns:a16="http://schemas.microsoft.com/office/drawing/2014/main" id="{BFDEB3C4-98AC-F51B-CBA7-296D6819D09A}"/>
              </a:ext>
            </a:extLst>
          </p:cNvPr>
          <p:cNvPicPr>
            <a:picLocks noChangeAspect="1"/>
          </p:cNvPicPr>
          <p:nvPr/>
        </p:nvPicPr>
        <p:blipFill>
          <a:blip r:embed="rId3"/>
          <a:stretch>
            <a:fillRect/>
          </a:stretch>
        </p:blipFill>
        <p:spPr>
          <a:xfrm>
            <a:off x="1458398" y="3341953"/>
            <a:ext cx="3700198" cy="2789569"/>
          </a:xfrm>
          <a:prstGeom prst="rect">
            <a:avLst/>
          </a:prstGeom>
          <a:ln>
            <a:solidFill>
              <a:schemeClr val="accent1"/>
            </a:solidFill>
          </a:ln>
        </p:spPr>
      </p:pic>
      <p:pic>
        <p:nvPicPr>
          <p:cNvPr id="8" name="Picture 7">
            <a:extLst>
              <a:ext uri="{FF2B5EF4-FFF2-40B4-BE49-F238E27FC236}">
                <a16:creationId xmlns:a16="http://schemas.microsoft.com/office/drawing/2014/main" id="{0B499CEC-CEEF-FFC3-B7EE-CA082C0F342F}"/>
              </a:ext>
            </a:extLst>
          </p:cNvPr>
          <p:cNvPicPr>
            <a:picLocks noChangeAspect="1"/>
          </p:cNvPicPr>
          <p:nvPr/>
        </p:nvPicPr>
        <p:blipFill>
          <a:blip r:embed="rId4"/>
          <a:stretch>
            <a:fillRect/>
          </a:stretch>
        </p:blipFill>
        <p:spPr>
          <a:xfrm>
            <a:off x="7331298" y="3322622"/>
            <a:ext cx="3499877" cy="2793061"/>
          </a:xfrm>
          <a:prstGeom prst="rect">
            <a:avLst/>
          </a:prstGeom>
          <a:ln>
            <a:solidFill>
              <a:schemeClr val="accent1"/>
            </a:solidFill>
          </a:ln>
        </p:spPr>
      </p:pic>
      <p:sp>
        <p:nvSpPr>
          <p:cNvPr id="5" name="Subtitle 2">
            <a:extLst>
              <a:ext uri="{FF2B5EF4-FFF2-40B4-BE49-F238E27FC236}">
                <a16:creationId xmlns:a16="http://schemas.microsoft.com/office/drawing/2014/main" id="{02F57CF2-987B-B925-63AF-D654E395907D}"/>
              </a:ext>
            </a:extLst>
          </p:cNvPr>
          <p:cNvSpPr txBox="1">
            <a:spLocks/>
          </p:cNvSpPr>
          <p:nvPr/>
        </p:nvSpPr>
        <p:spPr>
          <a:xfrm>
            <a:off x="6096000" y="988827"/>
            <a:ext cx="5970473" cy="2244230"/>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90000"/>
              </a:lnSpc>
              <a:spcBef>
                <a:spcPts val="500"/>
              </a:spcBef>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90000"/>
              </a:lnSpc>
              <a:spcBef>
                <a:spcPts val="500"/>
              </a:spcBef>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90000"/>
              </a:lnSpc>
              <a:spcBef>
                <a:spcPts val="500"/>
              </a:spcBef>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00000"/>
              </a:lnSpc>
              <a:spcBef>
                <a:spcPts val="300"/>
              </a:spcBef>
              <a:spcAft>
                <a:spcPts val="300"/>
              </a:spcAft>
              <a:buFont typeface="Arial" panose="020B0604020202020204" pitchFamily="34" charset="0"/>
              <a:buChar char="•"/>
            </a:pPr>
            <a:r>
              <a:rPr lang="en-US" sz="1400" dirty="0"/>
              <a:t>Simulated increasing local UAS clock inaccuracies and their impact on LOCA performance</a:t>
            </a:r>
          </a:p>
          <a:p>
            <a:pPr marL="342900" indent="-342900" algn="l">
              <a:lnSpc>
                <a:spcPct val="100000"/>
              </a:lnSpc>
              <a:spcBef>
                <a:spcPts val="300"/>
              </a:spcBef>
              <a:spcAft>
                <a:spcPts val="300"/>
              </a:spcAft>
              <a:buFont typeface="Arial" panose="020B0604020202020204" pitchFamily="34" charset="0"/>
              <a:buChar char="•"/>
            </a:pPr>
            <a:r>
              <a:rPr lang="en-US" sz="1400" dirty="0"/>
              <a:t>Cooperative use of increasing sensors quantities can </a:t>
            </a:r>
            <a:r>
              <a:rPr lang="en-US" sz="1400" i="1" dirty="0"/>
              <a:t>overcome</a:t>
            </a:r>
            <a:r>
              <a:rPr lang="en-US" sz="1400" dirty="0"/>
              <a:t> local timing inaccuracies if 1ns is unachievable in a geometry</a:t>
            </a:r>
          </a:p>
          <a:p>
            <a:pPr marL="342900" indent="-342900" algn="l">
              <a:buFont typeface="Arial" panose="020B0604020202020204" pitchFamily="34" charset="0"/>
              <a:buChar char="•"/>
            </a:pPr>
            <a:r>
              <a:rPr lang="en-US" sz="1400" dirty="0"/>
              <a:t>Example implementation:</a:t>
            </a:r>
          </a:p>
          <a:p>
            <a:pPr marL="914400" lvl="1" indent="-457200" algn="l">
              <a:buFont typeface="+mj-lt"/>
              <a:buAutoNum type="arabicPeriod"/>
            </a:pPr>
            <a:r>
              <a:rPr lang="en-US" sz="1200" dirty="0"/>
              <a:t>Large array with low clock accuracy obtains initial emitter location estimate</a:t>
            </a:r>
          </a:p>
          <a:p>
            <a:pPr marL="914400" lvl="1" indent="-457200" algn="l">
              <a:buFont typeface="+mj-lt"/>
              <a:buAutoNum type="arabicPeriod"/>
            </a:pPr>
            <a:r>
              <a:rPr lang="en-US" sz="1200" dirty="0"/>
              <a:t>Synchronized subset of array obtains subsequent, more accurate estimate and in a closer range</a:t>
            </a:r>
          </a:p>
          <a:p>
            <a:pPr marL="914400" lvl="1" indent="-457200" algn="l">
              <a:buFont typeface="+mj-lt"/>
              <a:buAutoNum type="arabicPeriod"/>
            </a:pPr>
            <a:r>
              <a:rPr lang="en-US" sz="1200" dirty="0"/>
              <a:t>Initial emitter location estimate used to select ideal UAS subset, new geometries, and different algorithm with improved performance</a:t>
            </a:r>
            <a:endParaRPr lang="en-CN" sz="1200" dirty="0"/>
          </a:p>
          <a:p>
            <a:pPr marL="342900" indent="-342900" algn="l">
              <a:lnSpc>
                <a:spcPct val="100000"/>
              </a:lnSpc>
              <a:spcBef>
                <a:spcPts val="300"/>
              </a:spcBef>
              <a:spcAft>
                <a:spcPts val="3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2460648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CD39D-9509-2DB8-FD83-252FE4454BC2}"/>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700BD9B-9165-4A98-E834-1DA214DF1A94}"/>
              </a:ext>
            </a:extLst>
          </p:cNvPr>
          <p:cNvSpPr>
            <a:spLocks noGrp="1"/>
          </p:cNvSpPr>
          <p:nvPr>
            <p:ph type="subTitle" idx="1"/>
          </p:nvPr>
        </p:nvSpPr>
        <p:spPr>
          <a:xfrm>
            <a:off x="6489700" y="988828"/>
            <a:ext cx="4993820" cy="4395972"/>
          </a:xfrm>
        </p:spPr>
        <p:txBody>
          <a:bodyPr vert="horz" lIns="91440" tIns="45720" rIns="91440" bIns="45720" rtlCol="0" anchor="t">
            <a:normAutofit/>
          </a:bodyPr>
          <a:lstStyle/>
          <a:p>
            <a:pPr marL="342900" indent="-342900" algn="l">
              <a:buFont typeface="Arial" panose="020B0604020202020204" pitchFamily="34" charset="0"/>
              <a:buChar char="•"/>
            </a:pPr>
            <a:r>
              <a:rPr lang="en-US" dirty="0">
                <a:cs typeface="Arial"/>
              </a:rPr>
              <a:t>Mean localization error improves with increasing UAS array size, but not for more than 8-10 sensors</a:t>
            </a:r>
          </a:p>
          <a:p>
            <a:pPr marL="342900" indent="-342900" algn="l">
              <a:buFont typeface="Arial" panose="020B0604020202020204" pitchFamily="34" charset="0"/>
              <a:buChar char="•"/>
            </a:pPr>
            <a:r>
              <a:rPr lang="en-US" dirty="0">
                <a:cs typeface="Arial"/>
              </a:rPr>
              <a:t>Urban high-rise multipath error is consistently higher than urban low-rise multipath error</a:t>
            </a:r>
          </a:p>
          <a:p>
            <a:pPr marL="342900" indent="-342900" algn="l">
              <a:buFont typeface="Arial" panose="020B0604020202020204" pitchFamily="34" charset="0"/>
              <a:buChar char="•"/>
            </a:pPr>
            <a:endParaRPr lang="en-US" dirty="0">
              <a:cs typeface="Arial"/>
            </a:endParaRPr>
          </a:p>
          <a:p>
            <a:pPr marL="342900" indent="-342900" algn="l">
              <a:buFont typeface="Arial" panose="020B0604020202020204" pitchFamily="34" charset="0"/>
              <a:buChar char="•"/>
            </a:pPr>
            <a:r>
              <a:rPr lang="en-US" dirty="0">
                <a:cs typeface="Arial"/>
              </a:rPr>
              <a:t>Atmospheric scattering provides lowest error impact</a:t>
            </a:r>
          </a:p>
        </p:txBody>
      </p:sp>
      <p:sp>
        <p:nvSpPr>
          <p:cNvPr id="4" name="TextBox 5">
            <a:extLst>
              <a:ext uri="{FF2B5EF4-FFF2-40B4-BE49-F238E27FC236}">
                <a16:creationId xmlns:a16="http://schemas.microsoft.com/office/drawing/2014/main" id="{AF499BEE-3F46-D17F-0890-74A1CB3E05B0}"/>
              </a:ext>
            </a:extLst>
          </p:cNvPr>
          <p:cNvSpPr txBox="1"/>
          <p:nvPr/>
        </p:nvSpPr>
        <p:spPr>
          <a:xfrm>
            <a:off x="71582" y="97945"/>
            <a:ext cx="12015215" cy="583216"/>
          </a:xfrm>
          <a:prstGeom prst="rect">
            <a:avLst/>
          </a:prstGeom>
          <a:noFill/>
        </p:spPr>
        <p:txBody>
          <a:bodyPr wrap="square" lIns="89896" tIns="44948" rIns="89896" bIns="44948" rtlCol="0" anchor="t">
            <a:spAutoFit/>
          </a:bodyPr>
          <a:lstStyle/>
          <a:p>
            <a:pPr algn="ctr">
              <a:defRPr/>
            </a:pPr>
            <a:r>
              <a:rPr lang="en-US" altLang="zh-CN" sz="3200" b="1" dirty="0">
                <a:solidFill>
                  <a:srgbClr val="000090"/>
                </a:solidFill>
                <a:latin typeface="Arial"/>
                <a:ea typeface="黑体"/>
              </a:rPr>
              <a:t>Environmental Errors</a:t>
            </a:r>
            <a:endParaRPr kumimoji="0" lang="en-US" altLang="zh-CN" sz="3200" b="1" i="0" u="none" strike="noStrike" kern="1200" cap="none" spc="0" normalizeH="0" baseline="0" noProof="0" dirty="0">
              <a:ln>
                <a:noFill/>
              </a:ln>
              <a:solidFill>
                <a:srgbClr val="000090"/>
              </a:solidFill>
              <a:effectLst/>
              <a:uLnTx/>
              <a:uFillTx/>
              <a:latin typeface="Arial"/>
              <a:ea typeface="黑体"/>
              <a:cs typeface="+mn-cs"/>
            </a:endParaRPr>
          </a:p>
        </p:txBody>
      </p:sp>
      <p:sp>
        <p:nvSpPr>
          <p:cNvPr id="2" name="Slide Number Placeholder 1">
            <a:extLst>
              <a:ext uri="{FF2B5EF4-FFF2-40B4-BE49-F238E27FC236}">
                <a16:creationId xmlns:a16="http://schemas.microsoft.com/office/drawing/2014/main" id="{99F7D7F3-9F0F-45F2-D9A8-4702C550404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0" name="Picture 9">
            <a:extLst>
              <a:ext uri="{FF2B5EF4-FFF2-40B4-BE49-F238E27FC236}">
                <a16:creationId xmlns:a16="http://schemas.microsoft.com/office/drawing/2014/main" id="{349BEE46-3C9F-6844-3E9C-F030F0D3B1A2}"/>
              </a:ext>
            </a:extLst>
          </p:cNvPr>
          <p:cNvPicPr>
            <a:picLocks noChangeAspect="1"/>
          </p:cNvPicPr>
          <p:nvPr/>
        </p:nvPicPr>
        <p:blipFill>
          <a:blip r:embed="rId3"/>
          <a:stretch>
            <a:fillRect/>
          </a:stretch>
        </p:blipFill>
        <p:spPr>
          <a:xfrm>
            <a:off x="71582" y="988828"/>
            <a:ext cx="6734175" cy="4876800"/>
          </a:xfrm>
          <a:prstGeom prst="rect">
            <a:avLst/>
          </a:prstGeom>
        </p:spPr>
      </p:pic>
    </p:spTree>
    <p:extLst>
      <p:ext uri="{BB962C8B-B14F-4D97-AF65-F5344CB8AC3E}">
        <p14:creationId xmlns:p14="http://schemas.microsoft.com/office/powerpoint/2010/main" val="660694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9245A-B72C-5D8A-F702-2BE589CD18CC}"/>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AE69F58-CFDB-3536-6ED0-855C44052D4C}"/>
              </a:ext>
            </a:extLst>
          </p:cNvPr>
          <p:cNvSpPr>
            <a:spLocks noGrp="1"/>
          </p:cNvSpPr>
          <p:nvPr>
            <p:ph type="subTitle" idx="1"/>
          </p:nvPr>
        </p:nvSpPr>
        <p:spPr>
          <a:xfrm>
            <a:off x="6981371" y="988828"/>
            <a:ext cx="4502149" cy="4395972"/>
          </a:xfrm>
        </p:spPr>
        <p:txBody>
          <a:bodyPr vert="horz" lIns="91440" tIns="45720" rIns="91440" bIns="45720" rtlCol="0" anchor="t">
            <a:normAutofit/>
          </a:bodyPr>
          <a:lstStyle/>
          <a:p>
            <a:pPr marL="342900" indent="-342900" algn="l">
              <a:buFont typeface="Arial" panose="020B0604020202020204" pitchFamily="34" charset="0"/>
              <a:buChar char="•"/>
            </a:pPr>
            <a:r>
              <a:rPr lang="en-US" dirty="0">
                <a:cs typeface="Arial"/>
              </a:rPr>
              <a:t>Mean localization error improves with increasing UAS array size</a:t>
            </a:r>
          </a:p>
          <a:p>
            <a:pPr marL="342900" indent="-342900" algn="l">
              <a:buFont typeface="Arial" panose="020B0604020202020204" pitchFamily="34" charset="0"/>
              <a:buChar char="•"/>
            </a:pPr>
            <a:r>
              <a:rPr lang="en-US" dirty="0">
                <a:cs typeface="Arial"/>
              </a:rPr>
              <a:t>Most significant improvement when increasing from five to six sensors</a:t>
            </a:r>
          </a:p>
          <a:p>
            <a:pPr marL="342900" indent="-342900" algn="l">
              <a:buFont typeface="Arial" panose="020B0604020202020204" pitchFamily="34" charset="0"/>
              <a:buChar char="•"/>
            </a:pPr>
            <a:r>
              <a:rPr lang="en-US" dirty="0">
                <a:cs typeface="Arial"/>
              </a:rPr>
              <a:t>Density of high accuracy increases with quantity of sensors, due to the combinatorial advantages of the LOCA algorithm</a:t>
            </a:r>
            <a:endParaRPr lang="en-CN" dirty="0">
              <a:cs typeface="Arial"/>
            </a:endParaRPr>
          </a:p>
        </p:txBody>
      </p:sp>
      <p:sp>
        <p:nvSpPr>
          <p:cNvPr id="4" name="TextBox 5">
            <a:extLst>
              <a:ext uri="{FF2B5EF4-FFF2-40B4-BE49-F238E27FC236}">
                <a16:creationId xmlns:a16="http://schemas.microsoft.com/office/drawing/2014/main" id="{ED86FBE0-85FD-6E37-86CF-A6C5FFB48CF1}"/>
              </a:ext>
            </a:extLst>
          </p:cNvPr>
          <p:cNvSpPr txBox="1"/>
          <p:nvPr/>
        </p:nvSpPr>
        <p:spPr>
          <a:xfrm>
            <a:off x="71582" y="97945"/>
            <a:ext cx="12015215" cy="583216"/>
          </a:xfrm>
          <a:prstGeom prst="rect">
            <a:avLst/>
          </a:prstGeom>
          <a:noFill/>
        </p:spPr>
        <p:txBody>
          <a:bodyPr wrap="square" lIns="89896" tIns="44948" rIns="89896" bIns="44948" rtlCol="0" anchor="t">
            <a:spAutoFit/>
          </a:bodyPr>
          <a:lstStyle/>
          <a:p>
            <a:pPr algn="ctr">
              <a:defRPr/>
            </a:pPr>
            <a:r>
              <a:rPr lang="en-US" altLang="zh-CN" sz="3200" b="1" dirty="0">
                <a:solidFill>
                  <a:srgbClr val="000090"/>
                </a:solidFill>
                <a:latin typeface="Arial"/>
                <a:ea typeface="黑体"/>
              </a:rPr>
              <a:t>Multipath Error Density: Advantages of LOCA</a:t>
            </a:r>
            <a:endParaRPr kumimoji="0" lang="en-US" altLang="zh-CN" sz="3200" b="1" i="0" u="none" strike="noStrike" kern="1200" cap="none" spc="0" normalizeH="0" baseline="0" noProof="0" dirty="0">
              <a:ln>
                <a:noFill/>
              </a:ln>
              <a:solidFill>
                <a:srgbClr val="000090"/>
              </a:solidFill>
              <a:effectLst/>
              <a:uLnTx/>
              <a:uFillTx/>
              <a:latin typeface="Arial"/>
              <a:ea typeface="黑体"/>
              <a:cs typeface="+mn-cs"/>
            </a:endParaRPr>
          </a:p>
        </p:txBody>
      </p:sp>
      <p:sp>
        <p:nvSpPr>
          <p:cNvPr id="2" name="Slide Number Placeholder 1">
            <a:extLst>
              <a:ext uri="{FF2B5EF4-FFF2-40B4-BE49-F238E27FC236}">
                <a16:creationId xmlns:a16="http://schemas.microsoft.com/office/drawing/2014/main" id="{968FFBC1-7D1A-55CF-3A42-57CFA7F3B9C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2" name="Picture 11">
            <a:extLst>
              <a:ext uri="{FF2B5EF4-FFF2-40B4-BE49-F238E27FC236}">
                <a16:creationId xmlns:a16="http://schemas.microsoft.com/office/drawing/2014/main" id="{5223C3A7-CAE5-AC9A-4A56-1697B599867F}"/>
              </a:ext>
            </a:extLst>
          </p:cNvPr>
          <p:cNvPicPr>
            <a:picLocks noChangeAspect="1"/>
          </p:cNvPicPr>
          <p:nvPr/>
        </p:nvPicPr>
        <p:blipFill>
          <a:blip r:embed="rId3"/>
          <a:stretch>
            <a:fillRect/>
          </a:stretch>
        </p:blipFill>
        <p:spPr>
          <a:xfrm>
            <a:off x="21287" y="841912"/>
            <a:ext cx="7013983" cy="4809588"/>
          </a:xfrm>
          <a:prstGeom prst="rect">
            <a:avLst/>
          </a:prstGeom>
        </p:spPr>
      </p:pic>
    </p:spTree>
    <p:extLst>
      <p:ext uri="{BB962C8B-B14F-4D97-AF65-F5344CB8AC3E}">
        <p14:creationId xmlns:p14="http://schemas.microsoft.com/office/powerpoint/2010/main" val="3060383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981700" y="988827"/>
            <a:ext cx="5936370" cy="4880346"/>
          </a:xfrm>
        </p:spPr>
        <p:txBody>
          <a:bodyPr vert="horz" lIns="91440" tIns="45720" rIns="91440" bIns="45720" rtlCol="0" anchor="t">
            <a:normAutofit fontScale="85000" lnSpcReduction="10000"/>
          </a:bodyPr>
          <a:lstStyle/>
          <a:p>
            <a:pPr marL="342900" indent="-342900" algn="l">
              <a:buFont typeface="Arial" panose="020B0604020202020204" pitchFamily="34" charset="0"/>
              <a:buChar char="•"/>
            </a:pPr>
            <a:r>
              <a:rPr lang="en-US" dirty="0">
                <a:cs typeface="Arial"/>
              </a:rPr>
              <a:t>Error impact decreases with increasing sensor quantity, up to 8 sensors</a:t>
            </a:r>
          </a:p>
          <a:p>
            <a:pPr marL="342900" indent="-342900" algn="l">
              <a:buFont typeface="Arial" panose="020B0604020202020204" pitchFamily="34" charset="0"/>
              <a:buChar char="•"/>
            </a:pPr>
            <a:r>
              <a:rPr lang="en-US" dirty="0">
                <a:cs typeface="Arial"/>
              </a:rPr>
              <a:t>Atmospheric scattering provides a much lower localization error than multipath and is on a similar order as a system with 1 ns local timing inaccuracy</a:t>
            </a:r>
          </a:p>
          <a:p>
            <a:pPr marL="342900" indent="-342900" algn="l">
              <a:buFont typeface="Arial" panose="020B0604020202020204" pitchFamily="34" charset="0"/>
              <a:buChar char="•"/>
            </a:pPr>
            <a:r>
              <a:rPr lang="en-US" dirty="0">
                <a:cs typeface="Arial"/>
              </a:rPr>
              <a:t>System in urban low-rise multipath environment operates with similar accuracy as a system with 10 ns local timing inaccuracy</a:t>
            </a:r>
          </a:p>
          <a:p>
            <a:pPr marL="342900" indent="-342900" algn="l">
              <a:buFont typeface="Arial" panose="020B0604020202020204" pitchFamily="34" charset="0"/>
              <a:buChar char="•"/>
            </a:pPr>
            <a:r>
              <a:rPr lang="en-US" dirty="0">
                <a:cs typeface="Arial"/>
              </a:rPr>
              <a:t>System in urban high-rise multipath scenario provides higher error than low-rise, but better than a system with 100 ns timing inaccuracy </a:t>
            </a:r>
          </a:p>
          <a:p>
            <a:pPr marL="342900" indent="-342900" algn="l">
              <a:buFont typeface="Arial" panose="020B0604020202020204" pitchFamily="34" charset="0"/>
              <a:buChar char="•"/>
            </a:pPr>
            <a:r>
              <a:rPr lang="en-US" dirty="0">
                <a:cs typeface="Arial"/>
              </a:rPr>
              <a:t>An “accumulated error” metric is a summation of all impacts (dependent on urban scenario)</a:t>
            </a:r>
            <a:endParaRPr lang="en-CN" dirty="0">
              <a:cs typeface="Arial"/>
            </a:endParaRPr>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Summary of Error Analysis</a:t>
            </a:r>
            <a:endParaRPr kumimoji="0" lang="en-US" altLang="zh-CN" sz="3400" b="1" i="0" u="none" strike="noStrike" kern="1200" cap="none" spc="0" normalizeH="0" baseline="0" noProof="0" dirty="0">
              <a:ln>
                <a:noFill/>
              </a:ln>
              <a:solidFill>
                <a:srgbClr val="000090"/>
              </a:solidFill>
              <a:effectLst/>
              <a:uLnTx/>
              <a:uFillTx/>
              <a:latin typeface="Arial"/>
              <a:ea typeface="黑体"/>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 name="Content Placeholder 7">
            <a:extLst>
              <a:ext uri="{FF2B5EF4-FFF2-40B4-BE49-F238E27FC236}">
                <a16:creationId xmlns:a16="http://schemas.microsoft.com/office/drawing/2014/main" id="{8D4D2C73-585F-73D8-0B00-867C75070C9C}"/>
              </a:ext>
            </a:extLst>
          </p:cNvPr>
          <p:cNvPicPr>
            <a:picLocks noChangeAspect="1"/>
          </p:cNvPicPr>
          <p:nvPr/>
        </p:nvPicPr>
        <p:blipFill>
          <a:blip r:embed="rId3"/>
          <a:stretch>
            <a:fillRect/>
          </a:stretch>
        </p:blipFill>
        <p:spPr>
          <a:xfrm>
            <a:off x="159630" y="988827"/>
            <a:ext cx="5936370" cy="4545481"/>
          </a:xfrm>
          <a:prstGeom prst="rect">
            <a:avLst/>
          </a:prstGeom>
        </p:spPr>
      </p:pic>
    </p:spTree>
    <p:extLst>
      <p:ext uri="{BB962C8B-B14F-4D97-AF65-F5344CB8AC3E}">
        <p14:creationId xmlns:p14="http://schemas.microsoft.com/office/powerpoint/2010/main" val="1159202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6" y="998767"/>
            <a:ext cx="6277369" cy="5086852"/>
          </a:xfrm>
        </p:spPr>
        <p:txBody>
          <a:bodyPr>
            <a:normAutofit fontScale="55000" lnSpcReduction="20000"/>
          </a:bodyPr>
          <a:lstStyle/>
          <a:p>
            <a:pPr marL="342900" indent="-342900" algn="l">
              <a:lnSpc>
                <a:spcPct val="120000"/>
              </a:lnSpc>
              <a:buFont typeface="Arial" panose="020B0604020202020204" pitchFamily="34" charset="0"/>
              <a:buChar char="•"/>
            </a:pPr>
            <a:r>
              <a:rPr lang="en-US" dirty="0"/>
              <a:t>Academic History:</a:t>
            </a:r>
          </a:p>
          <a:p>
            <a:pPr marL="800100" lvl="1" indent="-342900" algn="l">
              <a:lnSpc>
                <a:spcPct val="120000"/>
              </a:lnSpc>
              <a:buFont typeface="Arial" panose="020B0604020202020204" pitchFamily="34" charset="0"/>
              <a:buChar char="•"/>
            </a:pPr>
            <a:r>
              <a:rPr lang="en-US" dirty="0"/>
              <a:t>M.S., Systems Engineering, Johns Hopkins University, 2019</a:t>
            </a:r>
          </a:p>
          <a:p>
            <a:pPr marL="1257300" lvl="2" indent="-342900" algn="l">
              <a:lnSpc>
                <a:spcPct val="120000"/>
              </a:lnSpc>
              <a:buFont typeface="Arial" panose="020B0604020202020204" pitchFamily="34" charset="0"/>
              <a:buChar char="•"/>
            </a:pPr>
            <a:r>
              <a:rPr lang="en-US" dirty="0"/>
              <a:t>Capstone Project: Bistatic Indoor Navigation System</a:t>
            </a:r>
          </a:p>
          <a:p>
            <a:pPr marL="800100" lvl="1" indent="-342900" algn="l">
              <a:lnSpc>
                <a:spcPct val="120000"/>
              </a:lnSpc>
              <a:buFont typeface="Arial" panose="020B0604020202020204" pitchFamily="34" charset="0"/>
              <a:buChar char="•"/>
            </a:pPr>
            <a:r>
              <a:rPr lang="en-US" dirty="0"/>
              <a:t>M.S., Physics, University of Mississippi, 2009</a:t>
            </a:r>
          </a:p>
          <a:p>
            <a:pPr marL="1257300" lvl="2" indent="-342900" algn="l">
              <a:lnSpc>
                <a:spcPct val="120000"/>
              </a:lnSpc>
              <a:buFont typeface="Arial" panose="020B0604020202020204" pitchFamily="34" charset="0"/>
              <a:buChar char="•"/>
            </a:pPr>
            <a:r>
              <a:rPr lang="en-US" dirty="0"/>
              <a:t>Master’s Thesis: Motion Analysis of an Oscillating Target Using Laser Speckles</a:t>
            </a:r>
          </a:p>
          <a:p>
            <a:pPr marL="800100" lvl="1" indent="-342900" algn="l">
              <a:lnSpc>
                <a:spcPct val="120000"/>
              </a:lnSpc>
              <a:buFont typeface="Arial" panose="020B0604020202020204" pitchFamily="34" charset="0"/>
              <a:buChar char="•"/>
            </a:pPr>
            <a:r>
              <a:rPr lang="en-US" dirty="0"/>
              <a:t>B.S., Physics, University of Mississippi, 2007</a:t>
            </a:r>
          </a:p>
          <a:p>
            <a:pPr marL="1257300" lvl="2" indent="-342900" algn="l">
              <a:lnSpc>
                <a:spcPct val="120000"/>
              </a:lnSpc>
              <a:buFont typeface="Arial" panose="020B0604020202020204" pitchFamily="34" charset="0"/>
              <a:buChar char="•"/>
            </a:pPr>
            <a:r>
              <a:rPr lang="en-US" dirty="0"/>
              <a:t>Undergraduate Thesis: Waste Heat Electrical Power Generation Using a Low Temperature Difference Stirling Engine</a:t>
            </a:r>
          </a:p>
          <a:p>
            <a:pPr marL="800100" lvl="1" indent="-342900" algn="l">
              <a:lnSpc>
                <a:spcPct val="120000"/>
              </a:lnSpc>
              <a:buFont typeface="Arial" panose="020B0604020202020204" pitchFamily="34" charset="0"/>
              <a:buChar char="•"/>
            </a:pPr>
            <a:r>
              <a:rPr lang="en-US" dirty="0"/>
              <a:t>B.S., Mathematics, University of Mississippi, 2007</a:t>
            </a:r>
          </a:p>
          <a:p>
            <a:pPr marL="342900" indent="-342900" algn="l">
              <a:lnSpc>
                <a:spcPct val="120000"/>
              </a:lnSpc>
              <a:buFont typeface="Arial" panose="020B0604020202020204" pitchFamily="34" charset="0"/>
              <a:buChar char="•"/>
            </a:pPr>
            <a:r>
              <a:rPr lang="en-US" dirty="0"/>
              <a:t>Professional History</a:t>
            </a:r>
          </a:p>
          <a:p>
            <a:pPr marL="800100" lvl="1" indent="-342900" algn="l">
              <a:lnSpc>
                <a:spcPct val="120000"/>
              </a:lnSpc>
              <a:buFont typeface="Arial" panose="020B0604020202020204" pitchFamily="34" charset="0"/>
              <a:buChar char="•"/>
            </a:pPr>
            <a:r>
              <a:rPr lang="en-US" dirty="0"/>
              <a:t>2007-2022: Electrical Engineer &amp; Systems Engineer – Raytheon Technologies (Forest, MS &amp; McKinney, TX)</a:t>
            </a:r>
          </a:p>
          <a:p>
            <a:pPr marL="800100" lvl="1" indent="-342900" algn="l">
              <a:lnSpc>
                <a:spcPct val="120000"/>
              </a:lnSpc>
              <a:buFont typeface="Arial" panose="020B0604020202020204" pitchFamily="34" charset="0"/>
              <a:buChar char="•"/>
            </a:pPr>
            <a:r>
              <a:rPr lang="en-US" dirty="0"/>
              <a:t>2022-2023: Electrical Engineer – L3Harris Technologies (Palm Bay, FL)</a:t>
            </a:r>
          </a:p>
          <a:p>
            <a:pPr marL="800100" lvl="1" indent="-342900" algn="l">
              <a:lnSpc>
                <a:spcPct val="120000"/>
              </a:lnSpc>
              <a:buFont typeface="Arial" panose="020B0604020202020204" pitchFamily="34" charset="0"/>
              <a:buChar char="•"/>
            </a:pPr>
            <a:r>
              <a:rPr lang="en-US" dirty="0"/>
              <a:t>2023-Present: Lead Systems Engineer – Azure Summit Technologies</a:t>
            </a:r>
          </a:p>
          <a:p>
            <a:pPr marL="800100" lvl="1" indent="-342900" algn="l">
              <a:lnSpc>
                <a:spcPct val="120000"/>
              </a:lnSpc>
              <a:buFont typeface="Arial" panose="020B0604020202020204" pitchFamily="34" charset="0"/>
              <a:buChar char="•"/>
            </a:pPr>
            <a:r>
              <a:rPr lang="en-US" dirty="0"/>
              <a:t>Primary Areas of Expertise &amp; Responsibility: </a:t>
            </a:r>
          </a:p>
          <a:p>
            <a:pPr marL="1257300" lvl="2" indent="-342900" algn="l">
              <a:lnSpc>
                <a:spcPct val="120000"/>
              </a:lnSpc>
              <a:buFont typeface="Arial" panose="020B0604020202020204" pitchFamily="34" charset="0"/>
              <a:buChar char="•"/>
            </a:pPr>
            <a:r>
              <a:rPr lang="en-US" dirty="0"/>
              <a:t>Active Electronically Scanned Array (AESA) Antenna Engineering</a:t>
            </a:r>
          </a:p>
          <a:p>
            <a:pPr marL="1257300" lvl="2" indent="-342900" algn="l">
              <a:lnSpc>
                <a:spcPct val="120000"/>
              </a:lnSpc>
              <a:buFont typeface="Arial" panose="020B0604020202020204" pitchFamily="34" charset="0"/>
              <a:buChar char="•"/>
            </a:pPr>
            <a:r>
              <a:rPr lang="en-US" dirty="0"/>
              <a:t>System Integration, Test, and Analysis</a:t>
            </a:r>
          </a:p>
          <a:p>
            <a:pPr marL="1257300" lvl="2" indent="-342900" algn="l">
              <a:lnSpc>
                <a:spcPct val="120000"/>
              </a:lnSpc>
              <a:buFont typeface="Arial" panose="020B0604020202020204" pitchFamily="34" charset="0"/>
              <a:buChar char="•"/>
            </a:pPr>
            <a:r>
              <a:rPr lang="en-US" dirty="0"/>
              <a:t>Embedded Cybersecurity Development</a:t>
            </a:r>
          </a:p>
          <a:p>
            <a:pPr marL="342900" indent="-342900" algn="l">
              <a:lnSpc>
                <a:spcPct val="120000"/>
              </a:lnSpc>
              <a:buFont typeface="Arial" panose="020B0604020202020204" pitchFamily="34" charset="0"/>
              <a:buChar char="•"/>
            </a:pPr>
            <a:r>
              <a:rPr lang="en-US" dirty="0"/>
              <a:t>Personal Life</a:t>
            </a:r>
          </a:p>
          <a:p>
            <a:pPr marL="800100" lvl="1" indent="-342900" algn="l">
              <a:lnSpc>
                <a:spcPct val="120000"/>
              </a:lnSpc>
              <a:buFont typeface="Arial" panose="020B0604020202020204" pitchFamily="34" charset="0"/>
              <a:buChar char="•"/>
            </a:pPr>
            <a:r>
              <a:rPr lang="en-US" dirty="0"/>
              <a:t>Resides in Melbourne, FL</a:t>
            </a:r>
          </a:p>
          <a:p>
            <a:pPr marL="800100" lvl="1" indent="-342900" algn="l">
              <a:lnSpc>
                <a:spcPct val="120000"/>
              </a:lnSpc>
              <a:buFont typeface="Arial" panose="020B0604020202020204" pitchFamily="34" charset="0"/>
              <a:buChar char="•"/>
            </a:pPr>
            <a:r>
              <a:rPr lang="en-US" dirty="0"/>
              <a:t>Loves: family, BBQ, long distance running, the beach</a:t>
            </a:r>
          </a:p>
          <a:p>
            <a:pPr marL="800100" lvl="1" indent="-342900" algn="l">
              <a:lnSpc>
                <a:spcPct val="120000"/>
              </a:lnSpc>
              <a:buFont typeface="Arial" panose="020B0604020202020204" pitchFamily="34" charset="0"/>
              <a:buChar char="•"/>
            </a:pPr>
            <a:endParaRPr lang="en-US" dirty="0"/>
          </a:p>
          <a:p>
            <a:pPr algn="l">
              <a:lnSpc>
                <a:spcPct val="120000"/>
              </a:lnSpc>
            </a:pPr>
            <a:endParaRPr lang="en-CN" dirty="0"/>
          </a:p>
          <a:p>
            <a:pPr marL="342900" indent="-342900" algn="l">
              <a:lnSpc>
                <a:spcPct val="120000"/>
              </a:lnSpc>
              <a:buFont typeface="Arial" panose="020B0604020202020204" pitchFamily="34" charset="0"/>
              <a:buChar char="•"/>
            </a:pPr>
            <a:endParaRPr lang="en-CN" dirty="0"/>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ABOUT ME</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0" name="Picture 9">
            <a:extLst>
              <a:ext uri="{FF2B5EF4-FFF2-40B4-BE49-F238E27FC236}">
                <a16:creationId xmlns:a16="http://schemas.microsoft.com/office/drawing/2014/main" id="{63458CED-D9C8-E923-ED46-7C9F1E611846}"/>
              </a:ext>
            </a:extLst>
          </p:cNvPr>
          <p:cNvPicPr>
            <a:picLocks noChangeAspect="1"/>
          </p:cNvPicPr>
          <p:nvPr/>
        </p:nvPicPr>
        <p:blipFill>
          <a:blip r:embed="rId3"/>
          <a:stretch>
            <a:fillRect/>
          </a:stretch>
        </p:blipFill>
        <p:spPr>
          <a:xfrm>
            <a:off x="8943385" y="1252753"/>
            <a:ext cx="3143412" cy="4705592"/>
          </a:xfrm>
          <a:prstGeom prst="rect">
            <a:avLst/>
          </a:prstGeom>
        </p:spPr>
      </p:pic>
    </p:spTree>
    <p:extLst>
      <p:ext uri="{BB962C8B-B14F-4D97-AF65-F5344CB8AC3E}">
        <p14:creationId xmlns:p14="http://schemas.microsoft.com/office/powerpoint/2010/main" val="150523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BC55-49FB-B71A-D5CB-9052A06D164D}"/>
              </a:ext>
            </a:extLst>
          </p:cNvPr>
          <p:cNvSpPr>
            <a:spLocks noGrp="1"/>
          </p:cNvSpPr>
          <p:nvPr>
            <p:ph type="title"/>
          </p:nvPr>
        </p:nvSpPr>
        <p:spPr/>
        <p:txBody>
          <a:bodyPr/>
          <a:lstStyle/>
          <a:p>
            <a:r>
              <a:rPr lang="en-US" dirty="0"/>
              <a:t>Proposal for Future Studies</a:t>
            </a:r>
          </a:p>
        </p:txBody>
      </p:sp>
      <p:sp>
        <p:nvSpPr>
          <p:cNvPr id="3" name="Text Placeholder 2">
            <a:extLst>
              <a:ext uri="{FF2B5EF4-FFF2-40B4-BE49-F238E27FC236}">
                <a16:creationId xmlns:a16="http://schemas.microsoft.com/office/drawing/2014/main" id="{CDC64C08-6C41-2A01-107E-DE8A839408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13051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1B9D7-D339-14F6-6F96-5FF66F40477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D671221-A03A-4087-4786-F72A3FD4465D}"/>
              </a:ext>
            </a:extLst>
          </p:cNvPr>
          <p:cNvSpPr>
            <a:spLocks noGrp="1"/>
          </p:cNvSpPr>
          <p:nvPr>
            <p:ph type="subTitle" idx="1"/>
          </p:nvPr>
        </p:nvSpPr>
        <p:spPr>
          <a:xfrm>
            <a:off x="520995" y="988828"/>
            <a:ext cx="11054477" cy="5086852"/>
          </a:xfrm>
        </p:spPr>
        <p:txBody>
          <a:bodyPr vert="horz" lIns="91440" tIns="45720" rIns="91440" bIns="45720" rtlCol="0" anchor="t">
            <a:normAutofit fontScale="92500" lnSpcReduction="20000"/>
          </a:bodyPr>
          <a:lstStyle/>
          <a:p>
            <a:pPr marL="342900" indent="-342900" algn="l">
              <a:lnSpc>
                <a:spcPct val="90000"/>
              </a:lnSpc>
              <a:spcBef>
                <a:spcPts val="1000"/>
              </a:spcBef>
              <a:spcAft>
                <a:spcPts val="0"/>
              </a:spcAft>
              <a:buFont typeface="Arial,Sans-Serif" panose="020B0604020202020204" pitchFamily="34" charset="0"/>
              <a:buChar char="•"/>
            </a:pPr>
            <a:r>
              <a:rPr lang="en-US" b="1" u="sng" dirty="0">
                <a:cs typeface="Arial"/>
              </a:rPr>
              <a:t>*Dynamic Reconfiguration</a:t>
            </a:r>
            <a:r>
              <a:rPr lang="en-US" b="1" dirty="0">
                <a:cs typeface="Arial"/>
              </a:rPr>
              <a:t>: </a:t>
            </a:r>
            <a:r>
              <a:rPr lang="en-US" dirty="0">
                <a:cs typeface="Arial"/>
              </a:rPr>
              <a:t>Primary Goal</a:t>
            </a:r>
            <a:endParaRPr lang="en-US" u="sng" dirty="0">
              <a:cs typeface="Arial"/>
            </a:endParaRPr>
          </a:p>
          <a:p>
            <a:pPr marL="800100" lvl="1" indent="-342900" algn="l">
              <a:lnSpc>
                <a:spcPct val="120000"/>
              </a:lnSpc>
              <a:spcBef>
                <a:spcPts val="1000"/>
              </a:spcBef>
              <a:spcAft>
                <a:spcPts val="0"/>
              </a:spcAft>
              <a:buFont typeface="Arial,Sans-Serif" panose="020B0604020202020204" pitchFamily="34" charset="0"/>
              <a:buChar char="•"/>
            </a:pPr>
            <a:r>
              <a:rPr lang="en-US" dirty="0">
                <a:cs typeface="Arial"/>
              </a:rPr>
              <a:t>Dynamically reconfiguring the UAS array, informed by individual sensor measurements, by the cooperative localization aspects of the system, and by geometric optimization strategies, will inform new sensor positions for time-efficient, computationally-efficient, and highly-accurate emitter localization.</a:t>
            </a:r>
          </a:p>
          <a:p>
            <a:pPr marL="800100" lvl="1" indent="-342900" algn="l">
              <a:lnSpc>
                <a:spcPct val="90000"/>
              </a:lnSpc>
              <a:spcBef>
                <a:spcPts val="1000"/>
              </a:spcBef>
              <a:spcAft>
                <a:spcPts val="0"/>
              </a:spcAft>
              <a:buFont typeface="Arial,Sans-Serif" panose="020B0604020202020204" pitchFamily="34" charset="0"/>
              <a:buChar char="•"/>
            </a:pPr>
            <a:r>
              <a:rPr lang="en-US" dirty="0">
                <a:cs typeface="Arial"/>
              </a:rPr>
              <a:t>Topics of study for this approach: </a:t>
            </a:r>
          </a:p>
          <a:p>
            <a:pPr marL="1257300" lvl="2" indent="-342900" algn="l">
              <a:lnSpc>
                <a:spcPct val="90000"/>
              </a:lnSpc>
              <a:spcBef>
                <a:spcPts val="1000"/>
              </a:spcBef>
              <a:spcAft>
                <a:spcPts val="0"/>
              </a:spcAft>
              <a:buFont typeface="+mj-lt"/>
              <a:buAutoNum type="arabicPeriod"/>
            </a:pPr>
            <a:r>
              <a:rPr lang="en-US" dirty="0">
                <a:cs typeface="Arial"/>
              </a:rPr>
              <a:t>Utilization of the combinatorial advantages of the LOCA algorithm (using positions and signal TDOA at the multi-sensor level) to find minimized error ellipse in multiple dimensions</a:t>
            </a:r>
          </a:p>
          <a:p>
            <a:pPr marL="1257300" lvl="2" indent="-342900" algn="l">
              <a:lnSpc>
                <a:spcPct val="90000"/>
              </a:lnSpc>
              <a:spcBef>
                <a:spcPts val="1000"/>
              </a:spcBef>
              <a:spcAft>
                <a:spcPts val="0"/>
              </a:spcAft>
              <a:buFont typeface="+mj-lt"/>
              <a:buAutoNum type="arabicPeriod"/>
            </a:pPr>
            <a:r>
              <a:rPr lang="en-US" dirty="0">
                <a:cs typeface="Arial"/>
              </a:rPr>
              <a:t>Utilization of optimized geometry (determined from theory and simulations)</a:t>
            </a:r>
          </a:p>
          <a:p>
            <a:pPr marL="1257300" lvl="2" indent="-342900" algn="l">
              <a:spcBef>
                <a:spcPts val="1000"/>
              </a:spcBef>
              <a:spcAft>
                <a:spcPts val="0"/>
              </a:spcAft>
              <a:buFont typeface="+mj-lt"/>
              <a:buAutoNum type="arabicPeriod"/>
            </a:pPr>
            <a:r>
              <a:rPr lang="en-US" dirty="0">
                <a:cs typeface="Arial"/>
              </a:rPr>
              <a:t>Utilization of Reinforcement Learning for the emitter search strategy: Maximize reward based on minimized error ellipse &amp; peak RSS at sensor-level; inform policy utilizing optimized geometry</a:t>
            </a:r>
          </a:p>
          <a:p>
            <a:pPr marL="1371600" lvl="2" indent="-457200" algn="l">
              <a:spcBef>
                <a:spcPts val="1000"/>
              </a:spcBef>
              <a:spcAft>
                <a:spcPts val="0"/>
              </a:spcAft>
              <a:buFont typeface="+mj-lt"/>
              <a:buAutoNum type="arabicPeriod"/>
            </a:pPr>
            <a:endParaRPr lang="en-US" dirty="0">
              <a:cs typeface="Arial"/>
            </a:endParaRPr>
          </a:p>
          <a:p>
            <a:pPr marL="342900" indent="-342900" algn="l">
              <a:lnSpc>
                <a:spcPct val="90000"/>
              </a:lnSpc>
              <a:spcBef>
                <a:spcPts val="1000"/>
              </a:spcBef>
              <a:spcAft>
                <a:spcPts val="0"/>
              </a:spcAft>
              <a:buFont typeface="Arial" panose="020B0604020202020204" pitchFamily="34" charset="0"/>
              <a:buChar char="•"/>
            </a:pPr>
            <a:r>
              <a:rPr lang="en-US" dirty="0">
                <a:cs typeface="Arial"/>
              </a:rPr>
              <a:t>Other topics of study</a:t>
            </a:r>
          </a:p>
          <a:p>
            <a:pPr marL="800100" lvl="1" indent="-342900" algn="l">
              <a:lnSpc>
                <a:spcPct val="90000"/>
              </a:lnSpc>
              <a:spcBef>
                <a:spcPts val="1000"/>
              </a:spcBef>
              <a:spcAft>
                <a:spcPts val="0"/>
              </a:spcAft>
              <a:buFont typeface="Arial,Sans-Serif" panose="020B0604020202020204" pitchFamily="34" charset="0"/>
              <a:buChar char="•"/>
            </a:pPr>
            <a:r>
              <a:rPr lang="en-US" dirty="0">
                <a:cs typeface="Arial"/>
              </a:rPr>
              <a:t>Model Expansion for more robust simulations</a:t>
            </a:r>
          </a:p>
          <a:p>
            <a:pPr marL="800100" lvl="1" indent="-342900" algn="l">
              <a:lnSpc>
                <a:spcPct val="90000"/>
              </a:lnSpc>
              <a:spcBef>
                <a:spcPts val="1000"/>
              </a:spcBef>
              <a:spcAft>
                <a:spcPts val="0"/>
              </a:spcAft>
              <a:buFont typeface="Arial,Sans-Serif" panose="020B0604020202020204" pitchFamily="34" charset="0"/>
              <a:buChar char="•"/>
            </a:pPr>
            <a:r>
              <a:rPr lang="en-US" dirty="0">
                <a:cs typeface="Arial"/>
              </a:rPr>
              <a:t>Empirical Study</a:t>
            </a:r>
          </a:p>
          <a:p>
            <a:pPr marL="800100" lvl="1" indent="-342900" algn="l">
              <a:lnSpc>
                <a:spcPct val="90000"/>
              </a:lnSpc>
              <a:spcBef>
                <a:spcPts val="1000"/>
              </a:spcBef>
              <a:spcAft>
                <a:spcPts val="0"/>
              </a:spcAft>
              <a:buFont typeface="Arial,Sans-Serif" panose="020B0604020202020204" pitchFamily="34" charset="0"/>
              <a:buChar char="•"/>
            </a:pPr>
            <a:r>
              <a:rPr lang="en-US" dirty="0">
                <a:cs typeface="Arial"/>
              </a:rPr>
              <a:t>Evaluation of Additional Error Sources</a:t>
            </a:r>
          </a:p>
        </p:txBody>
      </p:sp>
      <p:sp>
        <p:nvSpPr>
          <p:cNvPr id="4" name="TextBox 5">
            <a:extLst>
              <a:ext uri="{FF2B5EF4-FFF2-40B4-BE49-F238E27FC236}">
                <a16:creationId xmlns:a16="http://schemas.microsoft.com/office/drawing/2014/main" id="{9BAD1C72-907F-8937-7EDB-FF22B1CB1E11}"/>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Proposal for Future Studies</a:t>
            </a:r>
          </a:p>
        </p:txBody>
      </p:sp>
      <p:sp>
        <p:nvSpPr>
          <p:cNvPr id="2" name="Slide Number Placeholder 1">
            <a:extLst>
              <a:ext uri="{FF2B5EF4-FFF2-40B4-BE49-F238E27FC236}">
                <a16:creationId xmlns:a16="http://schemas.microsoft.com/office/drawing/2014/main" id="{F1847A6A-2623-8EE1-7A36-132BB23DFEA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dirty="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116500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FC624-90F0-81B2-367C-622CEE1A4BC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83A075F-F6C6-BD1A-4FC1-BDD85759E839}"/>
              </a:ext>
            </a:extLst>
          </p:cNvPr>
          <p:cNvSpPr>
            <a:spLocks noGrp="1"/>
          </p:cNvSpPr>
          <p:nvPr>
            <p:ph type="subTitle" idx="1"/>
          </p:nvPr>
        </p:nvSpPr>
        <p:spPr>
          <a:xfrm>
            <a:off x="520995" y="988828"/>
            <a:ext cx="6464596" cy="5086852"/>
          </a:xfrm>
        </p:spPr>
        <p:txBody>
          <a:bodyPr>
            <a:normAutofit fontScale="85000" lnSpcReduction="20000"/>
          </a:bodyPr>
          <a:lstStyle/>
          <a:p>
            <a:pPr marL="342900" indent="-342900" algn="l">
              <a:buFont typeface="Arial" panose="020B0604020202020204" pitchFamily="34" charset="0"/>
              <a:buChar char="•"/>
            </a:pPr>
            <a:r>
              <a:rPr lang="en-US" dirty="0"/>
              <a:t>Dynamically updating geometry to reconfigure for subsequent iterative emitter location measurements will provide large advantage over conventional fixed-array systems. Example implementation:</a:t>
            </a:r>
          </a:p>
          <a:p>
            <a:pPr marL="914400" lvl="1" indent="-457200" algn="l">
              <a:buFont typeface="+mj-lt"/>
              <a:buAutoNum type="arabicPeriod"/>
            </a:pPr>
            <a:r>
              <a:rPr lang="en-US" dirty="0"/>
              <a:t>Larger array with less accurate timing sources can be used to obtain initial emitter location estimate</a:t>
            </a:r>
          </a:p>
          <a:p>
            <a:pPr marL="914400" lvl="1" indent="-457200" algn="l">
              <a:buFont typeface="+mj-lt"/>
              <a:buAutoNum type="arabicPeriod"/>
            </a:pPr>
            <a:r>
              <a:rPr lang="en-US" dirty="0"/>
              <a:t>Synchronized subset of array can be used to obtain subsequent, more accurate estimate and in a closer range</a:t>
            </a:r>
          </a:p>
          <a:p>
            <a:pPr marL="914400" lvl="1" indent="-457200" algn="l">
              <a:buFont typeface="+mj-lt"/>
              <a:buAutoNum type="arabicPeriod"/>
            </a:pPr>
            <a:r>
              <a:rPr lang="en-US" dirty="0"/>
              <a:t>Initial emitter location estimate could be used to select ideal array elements, new geometries, and different algorithm with improved performance</a:t>
            </a:r>
          </a:p>
          <a:p>
            <a:pPr marL="914400" lvl="1" indent="-457200" algn="l">
              <a:buFont typeface="+mj-lt"/>
              <a:buAutoNum type="arabicPeriod"/>
            </a:pPr>
            <a:endParaRPr lang="en-US" dirty="0"/>
          </a:p>
          <a:p>
            <a:pPr marL="342900" indent="-342900" algn="l">
              <a:lnSpc>
                <a:spcPct val="90000"/>
              </a:lnSpc>
              <a:spcBef>
                <a:spcPts val="1000"/>
              </a:spcBef>
              <a:spcAft>
                <a:spcPts val="0"/>
              </a:spcAft>
              <a:buFont typeface="Arial,Sans-Serif" panose="020B0604020202020204" pitchFamily="34" charset="0"/>
              <a:buChar char="•"/>
            </a:pPr>
            <a:r>
              <a:rPr lang="en-US" dirty="0"/>
              <a:t>Simulated “basic” approach</a:t>
            </a:r>
          </a:p>
          <a:p>
            <a:pPr marL="800100" lvl="1" indent="-342900" algn="l">
              <a:lnSpc>
                <a:spcPct val="90000"/>
              </a:lnSpc>
              <a:spcBef>
                <a:spcPts val="1000"/>
              </a:spcBef>
              <a:spcAft>
                <a:spcPts val="0"/>
              </a:spcAft>
              <a:buFont typeface="Arial,Sans-Serif" panose="020B0604020202020204" pitchFamily="34" charset="0"/>
              <a:buChar char="•"/>
            </a:pPr>
            <a:r>
              <a:rPr lang="en-US" dirty="0"/>
              <a:t>After initial localization, moved 3 sensors to ½ distance to emitter</a:t>
            </a:r>
          </a:p>
          <a:p>
            <a:pPr marL="800100" lvl="1" indent="-342900" algn="l">
              <a:lnSpc>
                <a:spcPct val="90000"/>
              </a:lnSpc>
              <a:spcBef>
                <a:spcPts val="1000"/>
              </a:spcBef>
              <a:spcAft>
                <a:spcPts val="0"/>
              </a:spcAft>
              <a:buFont typeface="Arial,Sans-Serif" panose="020B0604020202020204" pitchFamily="34" charset="0"/>
              <a:buChar char="•"/>
            </a:pPr>
            <a:r>
              <a:rPr lang="en-US" dirty="0"/>
              <a:t>Repeated for 4 measurements</a:t>
            </a:r>
          </a:p>
          <a:p>
            <a:pPr marL="800100" lvl="1" indent="-342900" algn="l">
              <a:lnSpc>
                <a:spcPct val="90000"/>
              </a:lnSpc>
              <a:spcBef>
                <a:spcPts val="1000"/>
              </a:spcBef>
              <a:spcAft>
                <a:spcPts val="0"/>
              </a:spcAft>
              <a:buFont typeface="Arial,Sans-Serif" panose="020B0604020202020204" pitchFamily="34" charset="0"/>
              <a:buChar char="•"/>
            </a:pPr>
            <a:r>
              <a:rPr lang="en-US" dirty="0"/>
              <a:t>Error improved by more than 25% on each iteration</a:t>
            </a:r>
          </a:p>
        </p:txBody>
      </p:sp>
      <p:sp>
        <p:nvSpPr>
          <p:cNvPr id="4" name="TextBox 5">
            <a:extLst>
              <a:ext uri="{FF2B5EF4-FFF2-40B4-BE49-F238E27FC236}">
                <a16:creationId xmlns:a16="http://schemas.microsoft.com/office/drawing/2014/main" id="{052FBD4B-01DD-256D-3DF0-A1273CD5B230}"/>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Dynamic Reconfiguration</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2" name="Slide Number Placeholder 1">
            <a:extLst>
              <a:ext uri="{FF2B5EF4-FFF2-40B4-BE49-F238E27FC236}">
                <a16:creationId xmlns:a16="http://schemas.microsoft.com/office/drawing/2014/main" id="{743AC606-9928-6B61-35BA-59792A98B9E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8" name="Picture 7">
            <a:extLst>
              <a:ext uri="{FF2B5EF4-FFF2-40B4-BE49-F238E27FC236}">
                <a16:creationId xmlns:a16="http://schemas.microsoft.com/office/drawing/2014/main" id="{17AAE37C-7385-58BA-7B91-558227DC1FF3}"/>
              </a:ext>
            </a:extLst>
          </p:cNvPr>
          <p:cNvPicPr>
            <a:picLocks noChangeAspect="1"/>
          </p:cNvPicPr>
          <p:nvPr/>
        </p:nvPicPr>
        <p:blipFill>
          <a:blip r:embed="rId3"/>
          <a:stretch>
            <a:fillRect/>
          </a:stretch>
        </p:blipFill>
        <p:spPr>
          <a:xfrm>
            <a:off x="7759014" y="1223911"/>
            <a:ext cx="3733992" cy="4616687"/>
          </a:xfrm>
          <a:prstGeom prst="rect">
            <a:avLst/>
          </a:prstGeom>
        </p:spPr>
      </p:pic>
    </p:spTree>
    <p:extLst>
      <p:ext uri="{BB962C8B-B14F-4D97-AF65-F5344CB8AC3E}">
        <p14:creationId xmlns:p14="http://schemas.microsoft.com/office/powerpoint/2010/main" val="1968502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FC624-90F0-81B2-367C-622CEE1A4BC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83A075F-F6C6-BD1A-4FC1-BDD85759E839}"/>
              </a:ext>
            </a:extLst>
          </p:cNvPr>
          <p:cNvSpPr>
            <a:spLocks noGrp="1"/>
          </p:cNvSpPr>
          <p:nvPr>
            <p:ph type="subTitle" idx="1"/>
          </p:nvPr>
        </p:nvSpPr>
        <p:spPr>
          <a:xfrm>
            <a:off x="520995" y="988828"/>
            <a:ext cx="6464596" cy="5086852"/>
          </a:xfrm>
        </p:spPr>
        <p:txBody>
          <a:bodyPr>
            <a:normAutofit/>
          </a:bodyPr>
          <a:lstStyle/>
          <a:p>
            <a:pPr marL="342900" indent="-342900" algn="l">
              <a:lnSpc>
                <a:spcPct val="90000"/>
              </a:lnSpc>
              <a:spcBef>
                <a:spcPts val="1000"/>
              </a:spcBef>
              <a:spcAft>
                <a:spcPts val="0"/>
              </a:spcAft>
              <a:buFont typeface="Arial,Sans-Serif" panose="020B0604020202020204" pitchFamily="34" charset="0"/>
              <a:buChar char="•"/>
            </a:pPr>
            <a:r>
              <a:rPr lang="en-US" dirty="0">
                <a:cs typeface="Arial"/>
              </a:rPr>
              <a:t>Provides three-axis improvement to NIST ALFUS UAS autonomy capability model framework</a:t>
            </a:r>
          </a:p>
          <a:p>
            <a:pPr marL="800100" lvl="1" indent="-342900" algn="l">
              <a:lnSpc>
                <a:spcPct val="90000"/>
              </a:lnSpc>
              <a:spcBef>
                <a:spcPts val="1000"/>
              </a:spcBef>
              <a:spcAft>
                <a:spcPts val="0"/>
              </a:spcAft>
              <a:buFont typeface="Arial,Sans-Serif" panose="020B0604020202020204" pitchFamily="34" charset="0"/>
              <a:buChar char="•"/>
            </a:pPr>
            <a:r>
              <a:rPr lang="en-US" u="sng" dirty="0">
                <a:cs typeface="Arial"/>
              </a:rPr>
              <a:t>Mission complexity</a:t>
            </a:r>
            <a:r>
              <a:rPr lang="en-US" dirty="0">
                <a:cs typeface="Arial"/>
              </a:rPr>
              <a:t>: UAS is more adaptable to mission scenario and utilizes sensor feedback for real-time decision updates for localization</a:t>
            </a:r>
          </a:p>
          <a:p>
            <a:pPr marL="800100" lvl="1" indent="-342900" algn="l">
              <a:lnSpc>
                <a:spcPct val="90000"/>
              </a:lnSpc>
              <a:spcBef>
                <a:spcPts val="1000"/>
              </a:spcBef>
              <a:spcAft>
                <a:spcPts val="0"/>
              </a:spcAft>
              <a:buFont typeface="Arial,Sans-Serif" panose="020B0604020202020204" pitchFamily="34" charset="0"/>
              <a:buChar char="•"/>
            </a:pPr>
            <a:r>
              <a:rPr lang="en-US" u="sng" dirty="0">
                <a:cs typeface="Arial"/>
              </a:rPr>
              <a:t>Environmental complexity</a:t>
            </a:r>
            <a:r>
              <a:rPr lang="en-US" dirty="0">
                <a:cs typeface="Arial"/>
              </a:rPr>
              <a:t>: UAS is less influenced by environment by utilizing peak RSS</a:t>
            </a:r>
          </a:p>
          <a:p>
            <a:pPr marL="800100" lvl="1" indent="-342900" algn="l">
              <a:lnSpc>
                <a:spcPct val="90000"/>
              </a:lnSpc>
              <a:spcBef>
                <a:spcPts val="1000"/>
              </a:spcBef>
              <a:spcAft>
                <a:spcPts val="0"/>
              </a:spcAft>
              <a:buFont typeface="Arial,Sans-Serif" panose="020B0604020202020204" pitchFamily="34" charset="0"/>
              <a:buChar char="•"/>
            </a:pPr>
            <a:r>
              <a:rPr lang="en-US" u="sng" dirty="0">
                <a:cs typeface="Arial"/>
              </a:rPr>
              <a:t>Operator independence</a:t>
            </a:r>
            <a:r>
              <a:rPr lang="en-US" dirty="0">
                <a:cs typeface="Arial"/>
              </a:rPr>
              <a:t>: geometry is automatically determined, therefore, operator merely provides strategic goals</a:t>
            </a:r>
          </a:p>
          <a:p>
            <a:pPr marL="457200" indent="-457200" algn="l">
              <a:buFont typeface="Arial" panose="020B0604020202020204" pitchFamily="34" charset="0"/>
              <a:buChar char="•"/>
            </a:pPr>
            <a:endParaRPr lang="en-US" dirty="0"/>
          </a:p>
          <a:p>
            <a:pPr algn="l"/>
            <a:endParaRPr lang="en-US" dirty="0"/>
          </a:p>
          <a:p>
            <a:pPr marL="342900" indent="-342900" algn="l">
              <a:buFont typeface="Arial" panose="020B0604020202020204" pitchFamily="34" charset="0"/>
              <a:buChar char="•"/>
            </a:pPr>
            <a:endParaRPr lang="en-US" dirty="0"/>
          </a:p>
        </p:txBody>
      </p:sp>
      <p:sp>
        <p:nvSpPr>
          <p:cNvPr id="4" name="TextBox 5">
            <a:extLst>
              <a:ext uri="{FF2B5EF4-FFF2-40B4-BE49-F238E27FC236}">
                <a16:creationId xmlns:a16="http://schemas.microsoft.com/office/drawing/2014/main" id="{052FBD4B-01DD-256D-3DF0-A1273CD5B230}"/>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Dynamic Reconfiguration: Advantages</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2" name="Slide Number Placeholder 1">
            <a:extLst>
              <a:ext uri="{FF2B5EF4-FFF2-40B4-BE49-F238E27FC236}">
                <a16:creationId xmlns:a16="http://schemas.microsoft.com/office/drawing/2014/main" id="{743AC606-9928-6B61-35BA-59792A98B9E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5" name="Picture 4">
            <a:extLst>
              <a:ext uri="{FF2B5EF4-FFF2-40B4-BE49-F238E27FC236}">
                <a16:creationId xmlns:a16="http://schemas.microsoft.com/office/drawing/2014/main" id="{8D0C944B-DD94-DF87-44A5-D39BC9A53129}"/>
              </a:ext>
            </a:extLst>
          </p:cNvPr>
          <p:cNvPicPr>
            <a:picLocks noChangeAspect="1"/>
          </p:cNvPicPr>
          <p:nvPr/>
        </p:nvPicPr>
        <p:blipFill>
          <a:blip r:embed="rId3"/>
          <a:stretch>
            <a:fillRect/>
          </a:stretch>
        </p:blipFill>
        <p:spPr>
          <a:xfrm>
            <a:off x="7858227" y="1454542"/>
            <a:ext cx="4055499" cy="3313198"/>
          </a:xfrm>
          <a:prstGeom prst="rect">
            <a:avLst/>
          </a:prstGeom>
        </p:spPr>
      </p:pic>
      <p:sp>
        <p:nvSpPr>
          <p:cNvPr id="6" name="TextBox 5">
            <a:extLst>
              <a:ext uri="{FF2B5EF4-FFF2-40B4-BE49-F238E27FC236}">
                <a16:creationId xmlns:a16="http://schemas.microsoft.com/office/drawing/2014/main" id="{0650DFBF-9AC6-BCB6-801E-1B76BEB7AB03}"/>
              </a:ext>
            </a:extLst>
          </p:cNvPr>
          <p:cNvSpPr txBox="1"/>
          <p:nvPr/>
        </p:nvSpPr>
        <p:spPr>
          <a:xfrm>
            <a:off x="71582" y="6075680"/>
            <a:ext cx="9660835"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H.-M. Huang, E. Messina, and J. Albus, Autonomy Levels for Unmanned Systems (ALFUS) Framework, Volume II: Framework Models Version 1.0, National Institute of Standards and Technology, standard, December 2007.</a:t>
            </a:r>
          </a:p>
        </p:txBody>
      </p:sp>
    </p:spTree>
    <p:extLst>
      <p:ext uri="{BB962C8B-B14F-4D97-AF65-F5344CB8AC3E}">
        <p14:creationId xmlns:p14="http://schemas.microsoft.com/office/powerpoint/2010/main" val="4235583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FC624-90F0-81B2-367C-622CEE1A4BC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783A075F-F6C6-BD1A-4FC1-BDD85759E839}"/>
              </a:ext>
            </a:extLst>
          </p:cNvPr>
          <p:cNvSpPr>
            <a:spLocks noGrp="1"/>
          </p:cNvSpPr>
          <p:nvPr>
            <p:ph type="subTitle" idx="1"/>
          </p:nvPr>
        </p:nvSpPr>
        <p:spPr>
          <a:xfrm>
            <a:off x="520996" y="988828"/>
            <a:ext cx="6169171" cy="5086852"/>
          </a:xfrm>
        </p:spPr>
        <p:txBody>
          <a:bodyPr>
            <a:normAutofit fontScale="92500" lnSpcReduction="20000"/>
          </a:bodyPr>
          <a:lstStyle/>
          <a:p>
            <a:pPr marL="342900" indent="-342900" algn="l">
              <a:buFont typeface="Arial" panose="020B0604020202020204" pitchFamily="34" charset="0"/>
              <a:buChar char="•"/>
            </a:pPr>
            <a:r>
              <a:rPr lang="en-US" dirty="0"/>
              <a:t>Error Metrics Analysis</a:t>
            </a:r>
          </a:p>
          <a:p>
            <a:pPr marL="800100" lvl="1" indent="-342900" algn="l">
              <a:buFont typeface="Arial" panose="020B0604020202020204" pitchFamily="34" charset="0"/>
              <a:buChar char="•"/>
            </a:pPr>
            <a:r>
              <a:rPr lang="en-US" dirty="0"/>
              <a:t>Circular Error Probability (CEP): Implement figure-of-merit to define likelihood that calculated emitter location is equivalent to true location in presence of errors, utilizing multivariate confidence region for provided error sources</a:t>
            </a:r>
          </a:p>
          <a:p>
            <a:pPr marL="800100" lvl="1" indent="-342900" algn="l">
              <a:buFont typeface="Arial" panose="020B0604020202020204" pitchFamily="34" charset="0"/>
              <a:buChar char="•"/>
            </a:pPr>
            <a:r>
              <a:rPr lang="en-US" dirty="0"/>
              <a:t>Spherical Error Probability (SEP): 3-D implementation of CEP</a:t>
            </a:r>
          </a:p>
          <a:p>
            <a:pPr marL="800100" lvl="1" indent="-342900" algn="l">
              <a:buFont typeface="Arial" panose="020B0604020202020204" pitchFamily="34" charset="0"/>
              <a:buChar char="•"/>
            </a:pPr>
            <a:r>
              <a:rPr lang="en-US" dirty="0"/>
              <a:t>Dilution of Precision (</a:t>
            </a:r>
            <a:r>
              <a:rPr lang="en-US" dirty="0" err="1"/>
              <a:t>DoP</a:t>
            </a:r>
            <a:r>
              <a:rPr lang="en-US" dirty="0"/>
              <a:t>): Determine impacts of errors in measurements impact the resulting location estimate</a:t>
            </a:r>
          </a:p>
          <a:p>
            <a:pPr marL="342900" indent="-342900" algn="l">
              <a:buFont typeface="Arial" panose="020B0604020202020204" pitchFamily="34" charset="0"/>
              <a:buChar char="•"/>
            </a:pPr>
            <a:r>
              <a:rPr lang="en-US" dirty="0"/>
              <a:t>LOCA </a:t>
            </a:r>
          </a:p>
          <a:p>
            <a:pPr marL="800100" lvl="1" indent="-342900" algn="l">
              <a:buFont typeface="Arial" panose="020B0604020202020204" pitchFamily="34" charset="0"/>
              <a:buChar char="•"/>
            </a:pPr>
            <a:r>
              <a:rPr lang="en-US" dirty="0"/>
              <a:t>Advantages found with using choices of combinations of sensors, especially when 7 or more sensors are utilized. </a:t>
            </a:r>
          </a:p>
          <a:p>
            <a:pPr marL="800100" lvl="1" indent="-342900" algn="l">
              <a:buFont typeface="Arial" panose="020B0604020202020204" pitchFamily="34" charset="0"/>
              <a:buChar char="•"/>
            </a:pPr>
            <a:r>
              <a:rPr lang="en-US" dirty="0"/>
              <a:t>Generate error ellipse with each measurement, identify regions of “overlap”</a:t>
            </a:r>
          </a:p>
          <a:p>
            <a:pPr marL="800100" lvl="1"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p:txBody>
      </p:sp>
      <p:sp>
        <p:nvSpPr>
          <p:cNvPr id="4" name="TextBox 5">
            <a:extLst>
              <a:ext uri="{FF2B5EF4-FFF2-40B4-BE49-F238E27FC236}">
                <a16:creationId xmlns:a16="http://schemas.microsoft.com/office/drawing/2014/main" id="{052FBD4B-01DD-256D-3DF0-A1273CD5B230}"/>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Minimized Error Approaches</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2" name="Slide Number Placeholder 1">
            <a:extLst>
              <a:ext uri="{FF2B5EF4-FFF2-40B4-BE49-F238E27FC236}">
                <a16:creationId xmlns:a16="http://schemas.microsoft.com/office/drawing/2014/main" id="{743AC606-9928-6B61-35BA-59792A98B9E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Oval 5">
            <a:extLst>
              <a:ext uri="{FF2B5EF4-FFF2-40B4-BE49-F238E27FC236}">
                <a16:creationId xmlns:a16="http://schemas.microsoft.com/office/drawing/2014/main" id="{AB566F11-C7B8-96B2-5680-AF163265AA1A}"/>
              </a:ext>
            </a:extLst>
          </p:cNvPr>
          <p:cNvSpPr/>
          <p:nvPr/>
        </p:nvSpPr>
        <p:spPr>
          <a:xfrm>
            <a:off x="7329047" y="4869712"/>
            <a:ext cx="4423145" cy="733647"/>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CEP 1</a:t>
            </a:r>
          </a:p>
        </p:txBody>
      </p:sp>
      <p:sp>
        <p:nvSpPr>
          <p:cNvPr id="7" name="Oval 6">
            <a:extLst>
              <a:ext uri="{FF2B5EF4-FFF2-40B4-BE49-F238E27FC236}">
                <a16:creationId xmlns:a16="http://schemas.microsoft.com/office/drawing/2014/main" id="{D2FB3FDE-5F1F-1B93-0043-CDB22FADA211}"/>
              </a:ext>
            </a:extLst>
          </p:cNvPr>
          <p:cNvSpPr/>
          <p:nvPr/>
        </p:nvSpPr>
        <p:spPr>
          <a:xfrm rot="16200000">
            <a:off x="8385465" y="4738327"/>
            <a:ext cx="2712060" cy="401750"/>
          </a:xfrm>
          <a:prstGeom prst="ellipse">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dirty="0"/>
              <a:t>CEP 2</a:t>
            </a:r>
          </a:p>
        </p:txBody>
      </p:sp>
      <p:pic>
        <p:nvPicPr>
          <p:cNvPr id="9" name="Picture 8">
            <a:extLst>
              <a:ext uri="{FF2B5EF4-FFF2-40B4-BE49-F238E27FC236}">
                <a16:creationId xmlns:a16="http://schemas.microsoft.com/office/drawing/2014/main" id="{2D2DBD54-A209-2E08-D626-B159C966F4C0}"/>
              </a:ext>
            </a:extLst>
          </p:cNvPr>
          <p:cNvPicPr>
            <a:picLocks noChangeAspect="1"/>
          </p:cNvPicPr>
          <p:nvPr/>
        </p:nvPicPr>
        <p:blipFill rotWithShape="1">
          <a:blip r:embed="rId3"/>
          <a:srcRect l="11023" r="7459"/>
          <a:stretch/>
        </p:blipFill>
        <p:spPr>
          <a:xfrm>
            <a:off x="7176976" y="718223"/>
            <a:ext cx="4943441" cy="2425700"/>
          </a:xfrm>
          <a:prstGeom prst="rect">
            <a:avLst/>
          </a:prstGeom>
        </p:spPr>
      </p:pic>
      <p:cxnSp>
        <p:nvCxnSpPr>
          <p:cNvPr id="11" name="Straight Arrow Connector 10">
            <a:extLst>
              <a:ext uri="{FF2B5EF4-FFF2-40B4-BE49-F238E27FC236}">
                <a16:creationId xmlns:a16="http://schemas.microsoft.com/office/drawing/2014/main" id="{AEEEEB4E-1536-BFC4-9D51-0E8DF0CE8F30}"/>
              </a:ext>
            </a:extLst>
          </p:cNvPr>
          <p:cNvCxnSpPr>
            <a:cxnSpLocks/>
            <a:endCxn id="7" idx="0"/>
          </p:cNvCxnSpPr>
          <p:nvPr/>
        </p:nvCxnSpPr>
        <p:spPr>
          <a:xfrm>
            <a:off x="8846288" y="4593265"/>
            <a:ext cx="694332" cy="34593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534454-2C48-659F-77C2-736F62B72656}"/>
              </a:ext>
            </a:extLst>
          </p:cNvPr>
          <p:cNvSpPr txBox="1"/>
          <p:nvPr/>
        </p:nvSpPr>
        <p:spPr>
          <a:xfrm>
            <a:off x="7506586" y="3883413"/>
            <a:ext cx="1796902" cy="646331"/>
          </a:xfrm>
          <a:prstGeom prst="rect">
            <a:avLst/>
          </a:prstGeom>
          <a:noFill/>
        </p:spPr>
        <p:txBody>
          <a:bodyPr wrap="square" rtlCol="0">
            <a:spAutoFit/>
          </a:bodyPr>
          <a:lstStyle/>
          <a:p>
            <a:pPr algn="ctr"/>
            <a:r>
              <a:rPr lang="en-US" b="1" dirty="0">
                <a:solidFill>
                  <a:schemeClr val="tx2"/>
                </a:solidFill>
              </a:rPr>
              <a:t>Minimum Error Region</a:t>
            </a:r>
          </a:p>
        </p:txBody>
      </p:sp>
      <p:sp>
        <p:nvSpPr>
          <p:cNvPr id="5" name="TextBox 4">
            <a:extLst>
              <a:ext uri="{FF2B5EF4-FFF2-40B4-BE49-F238E27FC236}">
                <a16:creationId xmlns:a16="http://schemas.microsoft.com/office/drawing/2014/main" id="{7E59C735-218C-1B91-6867-A63A4E74C79D}"/>
              </a:ext>
            </a:extLst>
          </p:cNvPr>
          <p:cNvSpPr txBox="1"/>
          <p:nvPr/>
        </p:nvSpPr>
        <p:spPr>
          <a:xfrm>
            <a:off x="-61292" y="6163788"/>
            <a:ext cx="12314583"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W. E. Hoover and U. S., Algorithms for confidence circles and ellipses, United States National Ocean Service of Charting and Geodetic Services, Tech. Rep., 1984, </a:t>
            </a:r>
            <a:r>
              <a:rPr lang="en-US" sz="800" dirty="0" err="1">
                <a:solidFill>
                  <a:srgbClr val="000000"/>
                </a:solidFill>
                <a:effectLst/>
                <a:latin typeface="Times New Roman" panose="02020603050405020304" pitchFamily="18" charset="0"/>
                <a:ea typeface="MS Mincho" panose="02020609040205080304" pitchFamily="49" charset="-128"/>
              </a:rPr>
              <a:t>nOAA</a:t>
            </a:r>
            <a:r>
              <a:rPr lang="en-US" sz="800" dirty="0">
                <a:solidFill>
                  <a:srgbClr val="000000"/>
                </a:solidFill>
                <a:effectLst/>
                <a:latin typeface="Times New Roman" panose="02020603050405020304" pitchFamily="18" charset="0"/>
                <a:ea typeface="MS Mincho" panose="02020609040205080304" pitchFamily="49" charset="-128"/>
              </a:rPr>
              <a:t> technical report NOS 107 C&amp;GS 3. [Online]. Available: https://repository.library.noaa.gov/view/noaa/23141</a:t>
            </a:r>
          </a:p>
        </p:txBody>
      </p:sp>
    </p:spTree>
    <p:extLst>
      <p:ext uri="{BB962C8B-B14F-4D97-AF65-F5344CB8AC3E}">
        <p14:creationId xmlns:p14="http://schemas.microsoft.com/office/powerpoint/2010/main" val="239778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F052F4-C620-846E-0E34-B7F7900ED5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903457" y="2587252"/>
            <a:ext cx="5183340" cy="3781636"/>
          </a:xfrm>
          <a:prstGeom prst="rect">
            <a:avLst/>
          </a:prstGeom>
        </p:spPr>
      </p:pic>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5914529" cy="5086852"/>
          </a:xfrm>
        </p:spPr>
        <p:txBody>
          <a:bodyPr>
            <a:normAutofit fontScale="92500" lnSpcReduction="20000"/>
          </a:bodyPr>
          <a:lstStyle/>
          <a:p>
            <a:pPr marL="342900" indent="-342900" algn="l">
              <a:buFont typeface="Arial" panose="020B0604020202020204" pitchFamily="34" charset="0"/>
              <a:buChar char="•"/>
            </a:pPr>
            <a:r>
              <a:rPr lang="en-US" dirty="0"/>
              <a:t>Geometry optimization: </a:t>
            </a:r>
          </a:p>
          <a:p>
            <a:pPr marL="800100" lvl="1" indent="-342900" algn="l">
              <a:buFont typeface="Arial" panose="020B0604020202020204" pitchFamily="34" charset="0"/>
              <a:buChar char="•"/>
            </a:pPr>
            <a:r>
              <a:rPr lang="en-US" dirty="0"/>
              <a:t>Previous geometries were purely random, which can be starting point</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r>
              <a:rPr lang="en-US" dirty="0"/>
              <a:t>Iterative sensor location updates: utilize geometries corresponding to minimum error </a:t>
            </a:r>
          </a:p>
          <a:p>
            <a:pPr marL="1257300" lvl="2" indent="-342900" algn="l">
              <a:buFont typeface="Arial" panose="020B0604020202020204" pitchFamily="34" charset="0"/>
              <a:buChar char="•"/>
            </a:pPr>
            <a:r>
              <a:rPr lang="en-US" dirty="0"/>
              <a:t>LOCA utilizes conics (emitter at focus, sensors on conic section)</a:t>
            </a:r>
          </a:p>
          <a:p>
            <a:pPr marL="1257300" lvl="2" indent="-342900" algn="l">
              <a:buFont typeface="Arial" panose="020B0604020202020204" pitchFamily="34" charset="0"/>
              <a:buChar char="•"/>
            </a:pPr>
            <a:r>
              <a:rPr lang="en-US" dirty="0"/>
              <a:t>It is to be determined whether specific conic produces minimized error</a:t>
            </a:r>
          </a:p>
          <a:p>
            <a:pPr marL="1257300" lvl="2" indent="-342900" algn="l">
              <a:buFont typeface="Arial" panose="020B0604020202020204" pitchFamily="34" charset="0"/>
              <a:buChar char="•"/>
            </a:pPr>
            <a:r>
              <a:rPr lang="en-US" dirty="0"/>
              <a:t>Determine these from simulations and from theory. One metric to consider is eccentricity</a:t>
            </a:r>
          </a:p>
          <a:p>
            <a:pPr marL="800100" lvl="1" indent="-342900" algn="l">
              <a:buFont typeface="Arial" panose="020B0604020202020204" pitchFamily="34" charset="0"/>
              <a:buChar char="•"/>
            </a:pPr>
            <a:endParaRPr lang="en-US" dirty="0"/>
          </a:p>
          <a:p>
            <a:pPr marL="800100" lvl="1" indent="-342900" algn="l">
              <a:buFont typeface="Arial" panose="020B0604020202020204" pitchFamily="34" charset="0"/>
              <a:buChar char="•"/>
            </a:pPr>
            <a:r>
              <a:rPr lang="en-US" dirty="0"/>
              <a:t>Subsequent measurements use this to dynamically reposition the array </a:t>
            </a:r>
            <a:r>
              <a:rPr lang="en-US" i="1" dirty="0"/>
              <a:t>or sub-array</a:t>
            </a:r>
            <a:r>
              <a:rPr lang="en-US" dirty="0"/>
              <a:t>, simultaneously minimizing the error in the emitter localization and maximizing the cooperative nature of the full set</a:t>
            </a:r>
          </a:p>
          <a:p>
            <a:pPr marL="342900" indent="-342900" algn="l">
              <a:buFont typeface="Arial" panose="020B0604020202020204" pitchFamily="34" charset="0"/>
              <a:buChar char="•"/>
            </a:pPr>
            <a:endParaRPr lang="en-US" dirty="0"/>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Geometry Optimization</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D2B83E51-8C3E-F17A-E485-D6178BCCE7CF}"/>
              </a:ext>
            </a:extLst>
          </p:cNvPr>
          <p:cNvSpPr txBox="1"/>
          <p:nvPr/>
        </p:nvSpPr>
        <p:spPr>
          <a:xfrm>
            <a:off x="71582" y="6058407"/>
            <a:ext cx="3117272" cy="215444"/>
          </a:xfrm>
          <a:prstGeom prst="rect">
            <a:avLst/>
          </a:prstGeom>
          <a:noFill/>
        </p:spPr>
        <p:txBody>
          <a:bodyPr wrap="square" rtlCol="0">
            <a:spAutoFit/>
          </a:bodyPr>
          <a:lstStyle/>
          <a:p>
            <a:r>
              <a:rPr lang="en-US" sz="800" dirty="0">
                <a:hlinkClick r:id="rId4"/>
              </a:rPr>
              <a:t>https://wiki.dtonline.org/index.php/File:Conics-Eccentricity.png</a:t>
            </a:r>
            <a:endParaRPr lang="en-US" sz="800" dirty="0"/>
          </a:p>
        </p:txBody>
      </p:sp>
      <p:pic>
        <p:nvPicPr>
          <p:cNvPr id="10" name="Picture 9">
            <a:extLst>
              <a:ext uri="{FF2B5EF4-FFF2-40B4-BE49-F238E27FC236}">
                <a16:creationId xmlns:a16="http://schemas.microsoft.com/office/drawing/2014/main" id="{6AA49A0C-769A-4285-411C-3C314DEF68E8}"/>
              </a:ext>
            </a:extLst>
          </p:cNvPr>
          <p:cNvPicPr>
            <a:picLocks noChangeAspect="1"/>
          </p:cNvPicPr>
          <p:nvPr/>
        </p:nvPicPr>
        <p:blipFill>
          <a:blip r:embed="rId5"/>
          <a:stretch>
            <a:fillRect/>
          </a:stretch>
        </p:blipFill>
        <p:spPr>
          <a:xfrm>
            <a:off x="8760745" y="961247"/>
            <a:ext cx="2580623" cy="2259514"/>
          </a:xfrm>
          <a:prstGeom prst="rect">
            <a:avLst/>
          </a:prstGeom>
        </p:spPr>
      </p:pic>
    </p:spTree>
    <p:extLst>
      <p:ext uri="{BB962C8B-B14F-4D97-AF65-F5344CB8AC3E}">
        <p14:creationId xmlns:p14="http://schemas.microsoft.com/office/powerpoint/2010/main" val="4133780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E6B04-AD5C-1D9D-5C68-1744785757E7}"/>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E3A8751-2328-6ABE-9153-A553D34C18CC}"/>
              </a:ext>
            </a:extLst>
          </p:cNvPr>
          <p:cNvSpPr>
            <a:spLocks noGrp="1"/>
          </p:cNvSpPr>
          <p:nvPr>
            <p:ph type="subTitle" idx="1"/>
          </p:nvPr>
        </p:nvSpPr>
        <p:spPr>
          <a:xfrm>
            <a:off x="520995" y="988828"/>
            <a:ext cx="11273607" cy="5086852"/>
          </a:xfrm>
        </p:spPr>
        <p:txBody>
          <a:bodyPr vert="horz" lIns="91440" tIns="45720" rIns="91440" bIns="45720" rtlCol="0" anchor="t">
            <a:normAutofit fontScale="77500" lnSpcReduction="20000"/>
          </a:bodyPr>
          <a:lstStyle/>
          <a:p>
            <a:pPr marL="342900" indent="-342900" algn="l">
              <a:buFont typeface="Arial" panose="020B0604020202020204" pitchFamily="34" charset="0"/>
              <a:buChar char="•"/>
            </a:pPr>
            <a:r>
              <a:rPr lang="en-US" dirty="0"/>
              <a:t>Reinforcement Learning-based Geometry &amp; SNR Optimization: </a:t>
            </a:r>
          </a:p>
          <a:p>
            <a:pPr marL="800100" lvl="1" indent="-342900" algn="l">
              <a:buFont typeface="Arial" panose="020B0604020202020204" pitchFamily="34" charset="0"/>
              <a:buChar char="•"/>
            </a:pPr>
            <a:r>
              <a:rPr lang="en-US" dirty="0"/>
              <a:t>Utilize Multi-Agent Reinforcement Learning approach to optimize the SNR at each sensor by its sensor-emitter orientation and by its coordinate system location </a:t>
            </a:r>
          </a:p>
          <a:p>
            <a:pPr marL="1257300" lvl="2" indent="-342900" algn="l">
              <a:buFont typeface="Arial" panose="020B0604020202020204" pitchFamily="34" charset="0"/>
              <a:buChar char="•"/>
            </a:pPr>
            <a:r>
              <a:rPr lang="en-US" dirty="0"/>
              <a:t>Considered in previous research using peak RSS only</a:t>
            </a:r>
          </a:p>
          <a:p>
            <a:pPr marL="800100" lvl="1" indent="-342900" algn="l">
              <a:buFont typeface="Arial" panose="020B0604020202020204" pitchFamily="34" charset="0"/>
              <a:buChar char="•"/>
            </a:pPr>
            <a:r>
              <a:rPr lang="en-US" dirty="0"/>
              <a:t>Our approach expands previous research by considering localization algorithms and optimal geometry </a:t>
            </a:r>
          </a:p>
          <a:p>
            <a:pPr marL="342900" indent="-342900" algn="l">
              <a:buFont typeface="Arial" panose="020B0604020202020204" pitchFamily="34" charset="0"/>
              <a:buChar char="•"/>
            </a:pPr>
            <a:endParaRPr lang="en-US" dirty="0">
              <a:cs typeface="Arial"/>
            </a:endParaRPr>
          </a:p>
          <a:p>
            <a:pPr marL="342900" indent="-342900" algn="l">
              <a:buFont typeface="Arial" panose="020B0604020202020204" pitchFamily="34" charset="0"/>
              <a:buChar char="•"/>
            </a:pPr>
            <a:r>
              <a:rPr lang="en-US" dirty="0">
                <a:cs typeface="Arial"/>
              </a:rPr>
              <a:t>State updates: </a:t>
            </a:r>
          </a:p>
          <a:p>
            <a:pPr marL="800100" lvl="1" indent="-342900" algn="l">
              <a:buFont typeface="Arial" panose="020B0604020202020204" pitchFamily="34" charset="0"/>
              <a:buChar char="•"/>
            </a:pPr>
            <a:r>
              <a:rPr lang="en-US" dirty="0">
                <a:cs typeface="Arial"/>
              </a:rPr>
              <a:t>Initial approach will be probabilistic study of geography</a:t>
            </a:r>
          </a:p>
          <a:p>
            <a:pPr marL="800100" lvl="1" indent="-342900" algn="l">
              <a:buFont typeface="Arial" panose="020B0604020202020204" pitchFamily="34" charset="0"/>
              <a:buChar char="•"/>
            </a:pPr>
            <a:r>
              <a:rPr lang="en-US" dirty="0">
                <a:cs typeface="Arial"/>
              </a:rPr>
              <a:t>Plan to refine approach utilizing optimized geometries and minimum error</a:t>
            </a:r>
          </a:p>
          <a:p>
            <a:pPr lvl="1" algn="l"/>
            <a:endParaRPr lang="en-US" dirty="0">
              <a:cs typeface="Arial"/>
            </a:endParaRPr>
          </a:p>
          <a:p>
            <a:pPr marL="342900" indent="-342900" algn="l">
              <a:buFont typeface="Arial" panose="020B0604020202020204" pitchFamily="34" charset="0"/>
              <a:buChar char="•"/>
            </a:pPr>
            <a:r>
              <a:rPr lang="en-US" dirty="0">
                <a:cs typeface="Arial"/>
              </a:rPr>
              <a:t>Reward (weighted sum of following): </a:t>
            </a:r>
          </a:p>
          <a:p>
            <a:pPr marL="800100" lvl="1" indent="-342900" algn="l">
              <a:buFont typeface="Arial" panose="020B0604020202020204" pitchFamily="34" charset="0"/>
              <a:buChar char="•"/>
            </a:pPr>
            <a:r>
              <a:rPr lang="en-US" dirty="0">
                <a:cs typeface="Arial"/>
              </a:rPr>
              <a:t>Improved RSS as determined with emitter location calculated (single sensor)</a:t>
            </a:r>
          </a:p>
          <a:p>
            <a:pPr marL="800100" lvl="1" indent="-342900" algn="l">
              <a:buFont typeface="Arial" panose="020B0604020202020204" pitchFamily="34" charset="0"/>
              <a:buChar char="•"/>
            </a:pPr>
            <a:r>
              <a:rPr lang="en-US" dirty="0">
                <a:cs typeface="Arial"/>
              </a:rPr>
              <a:t>Improved CEP/SEP radius (multi-sensor) as determined with sensor combinations. Multi-axis CEP can reduce error ellipse in more than one dimension to drive convergence</a:t>
            </a:r>
          </a:p>
          <a:p>
            <a:pPr marL="800100" lvl="1" indent="-342900" algn="l">
              <a:buFont typeface="Arial" panose="020B0604020202020204" pitchFamily="34" charset="0"/>
              <a:buChar char="•"/>
            </a:pPr>
            <a:endParaRPr lang="en-US" dirty="0">
              <a:cs typeface="Arial"/>
            </a:endParaRPr>
          </a:p>
          <a:p>
            <a:pPr marL="342900" indent="-342900" algn="l">
              <a:buFont typeface="Arial" panose="020B0604020202020204" pitchFamily="34" charset="0"/>
              <a:buChar char="•"/>
            </a:pPr>
            <a:r>
              <a:rPr lang="en-US" dirty="0">
                <a:cs typeface="Arial"/>
              </a:rPr>
              <a:t>Study will compare the following RL approaches:</a:t>
            </a:r>
          </a:p>
          <a:p>
            <a:pPr marL="800100" lvl="1" indent="-342900" algn="l">
              <a:buFont typeface="Arial" panose="020B0604020202020204" pitchFamily="34" charset="0"/>
              <a:buChar char="•"/>
            </a:pPr>
            <a:r>
              <a:rPr lang="en-US" dirty="0">
                <a:cs typeface="Arial"/>
              </a:rPr>
              <a:t>RSS-only (similar to previous studies)</a:t>
            </a:r>
          </a:p>
          <a:p>
            <a:pPr marL="800100" lvl="1" indent="-342900" algn="l">
              <a:buFont typeface="Arial" panose="020B0604020202020204" pitchFamily="34" charset="0"/>
              <a:buChar char="•"/>
            </a:pPr>
            <a:r>
              <a:rPr lang="en-US" dirty="0">
                <a:cs typeface="Arial"/>
              </a:rPr>
              <a:t>RSS + SEP: improvement over RSS, utilizing combinatorial advantages of LOCA</a:t>
            </a:r>
          </a:p>
          <a:p>
            <a:pPr marL="342900" indent="-342900" algn="l">
              <a:buFont typeface="Arial" panose="020B0604020202020204" pitchFamily="34" charset="0"/>
              <a:buChar char="•"/>
            </a:pPr>
            <a:endParaRPr lang="en-US" sz="3200" dirty="0">
              <a:cs typeface="Arial"/>
            </a:endParaRPr>
          </a:p>
        </p:txBody>
      </p:sp>
      <p:sp>
        <p:nvSpPr>
          <p:cNvPr id="4" name="TextBox 5">
            <a:extLst>
              <a:ext uri="{FF2B5EF4-FFF2-40B4-BE49-F238E27FC236}">
                <a16:creationId xmlns:a16="http://schemas.microsoft.com/office/drawing/2014/main" id="{8A54CBB4-E7DC-6632-0CB5-606665135C86}"/>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Multi-Agent Reinforcement Learning </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2" name="Slide Number Placeholder 1">
            <a:extLst>
              <a:ext uri="{FF2B5EF4-FFF2-40B4-BE49-F238E27FC236}">
                <a16:creationId xmlns:a16="http://schemas.microsoft.com/office/drawing/2014/main" id="{EEC49F0B-2E72-9FD9-674A-E1BF889F48D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dirty="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 name="TextBox 4">
            <a:extLst>
              <a:ext uri="{FF2B5EF4-FFF2-40B4-BE49-F238E27FC236}">
                <a16:creationId xmlns:a16="http://schemas.microsoft.com/office/drawing/2014/main" id="{9A773943-75B5-D1CE-011E-5119D966EB0E}"/>
              </a:ext>
            </a:extLst>
          </p:cNvPr>
          <p:cNvSpPr txBox="1"/>
          <p:nvPr/>
        </p:nvSpPr>
        <p:spPr>
          <a:xfrm>
            <a:off x="0" y="6071031"/>
            <a:ext cx="8435892"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J. Jyoti and R. S. </a:t>
            </a:r>
            <a:r>
              <a:rPr lang="en-US" sz="800" dirty="0" err="1">
                <a:solidFill>
                  <a:srgbClr val="000000"/>
                </a:solidFill>
                <a:effectLst/>
                <a:latin typeface="Times New Roman" panose="02020603050405020304" pitchFamily="18" charset="0"/>
                <a:ea typeface="MS Mincho" panose="02020609040205080304" pitchFamily="49" charset="-128"/>
              </a:rPr>
              <a:t>Batth</a:t>
            </a:r>
            <a:r>
              <a:rPr lang="en-US" sz="800" dirty="0">
                <a:solidFill>
                  <a:srgbClr val="000000"/>
                </a:solidFill>
                <a:effectLst/>
                <a:latin typeface="Times New Roman" panose="02020603050405020304" pitchFamily="18" charset="0"/>
                <a:ea typeface="MS Mincho" panose="02020609040205080304" pitchFamily="49" charset="-128"/>
              </a:rPr>
              <a:t>, Unmanned aerial vehicles (</a:t>
            </a:r>
            <a:r>
              <a:rPr lang="en-US" sz="800" dirty="0" err="1">
                <a:solidFill>
                  <a:srgbClr val="000000"/>
                </a:solidFill>
                <a:effectLst/>
                <a:latin typeface="Times New Roman" panose="02020603050405020304" pitchFamily="18" charset="0"/>
                <a:ea typeface="MS Mincho" panose="02020609040205080304" pitchFamily="49" charset="-128"/>
              </a:rPr>
              <a:t>uav</a:t>
            </a:r>
            <a:r>
              <a:rPr lang="en-US" sz="800" dirty="0">
                <a:solidFill>
                  <a:srgbClr val="000000"/>
                </a:solidFill>
                <a:effectLst/>
                <a:latin typeface="Times New Roman" panose="02020603050405020304" pitchFamily="18" charset="0"/>
                <a:ea typeface="MS Mincho" panose="02020609040205080304" pitchFamily="49" charset="-128"/>
              </a:rPr>
              <a:t>) path planning approaches, in 2021 International Conference on Computing Sciences (ICCS), 2021, pp. 76-82.</a:t>
            </a:r>
          </a:p>
        </p:txBody>
      </p:sp>
    </p:spTree>
    <p:extLst>
      <p:ext uri="{BB962C8B-B14F-4D97-AF65-F5344CB8AC3E}">
        <p14:creationId xmlns:p14="http://schemas.microsoft.com/office/powerpoint/2010/main" val="3394207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5199321" cy="5295014"/>
          </a:xfrm>
        </p:spPr>
        <p:txBody>
          <a:bodyPr>
            <a:normAutofit fontScale="92500" lnSpcReduction="10000"/>
          </a:bodyPr>
          <a:lstStyle/>
          <a:p>
            <a:pPr marL="342900" indent="-342900" algn="l">
              <a:buFont typeface="Arial" panose="020B0604020202020204" pitchFamily="34" charset="0"/>
              <a:buChar char="•"/>
            </a:pPr>
            <a:r>
              <a:rPr lang="en-US" dirty="0"/>
              <a:t>Model Expansion for Additional Errors</a:t>
            </a:r>
          </a:p>
          <a:p>
            <a:pPr marL="800100" lvl="1" indent="-342900" algn="l">
              <a:buFont typeface="Arial" panose="020B0604020202020204" pitchFamily="34" charset="0"/>
              <a:buChar char="•"/>
            </a:pPr>
            <a:r>
              <a:rPr lang="en-US" dirty="0"/>
              <a:t>Varying signal propagation velocity: assumed to be constant in this study, but real-world cases should account for atmospheric effects</a:t>
            </a:r>
          </a:p>
          <a:p>
            <a:pPr marL="800100" lvl="1" indent="-342900" algn="l">
              <a:buFont typeface="Arial" panose="020B0604020202020204" pitchFamily="34" charset="0"/>
              <a:buChar char="•"/>
            </a:pPr>
            <a:r>
              <a:rPr lang="en-US" dirty="0"/>
              <a:t>Time-stamping errors: accurately correlate time-stamped signal across array for different signal definitions</a:t>
            </a:r>
          </a:p>
          <a:p>
            <a:pPr marL="800100" lvl="1" indent="-342900" algn="l">
              <a:buFont typeface="Arial" panose="020B0604020202020204" pitchFamily="34" charset="0"/>
              <a:buChar char="•"/>
            </a:pPr>
            <a:r>
              <a:rPr lang="en-US" dirty="0"/>
              <a:t>Utilize </a:t>
            </a:r>
            <a:r>
              <a:rPr lang="en-US" dirty="0" err="1"/>
              <a:t>EXata</a:t>
            </a:r>
            <a:r>
              <a:rPr lang="en-US" dirty="0"/>
              <a:t> Network Modeling software from Keysight:</a:t>
            </a:r>
          </a:p>
          <a:p>
            <a:pPr marL="1257300" lvl="2" indent="-342900" algn="l">
              <a:buFont typeface="Arial" panose="020B0604020202020204" pitchFamily="34" charset="0"/>
              <a:buChar char="•"/>
            </a:pPr>
            <a:r>
              <a:rPr lang="en-US" dirty="0"/>
              <a:t>Digital twin of network, including environmental simulations (urban areas, atmosphere) resulting in high-fidelity simulations &amp; emulations</a:t>
            </a:r>
          </a:p>
          <a:p>
            <a:pPr marL="1257300" lvl="2" indent="-342900" algn="l">
              <a:buFont typeface="Arial" panose="020B0604020202020204" pitchFamily="34" charset="0"/>
              <a:buChar char="•"/>
            </a:pPr>
            <a:r>
              <a:rPr lang="en-US" dirty="0"/>
              <a:t>Readily available in SMU Cyber Autonomy Range</a:t>
            </a:r>
          </a:p>
          <a:p>
            <a:pPr algn="l"/>
            <a:endParaRPr lang="en-CN" dirty="0"/>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Model Expansion</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 name="Picture 5">
            <a:extLst>
              <a:ext uri="{FF2B5EF4-FFF2-40B4-BE49-F238E27FC236}">
                <a16:creationId xmlns:a16="http://schemas.microsoft.com/office/drawing/2014/main" id="{C6F268F5-1561-4935-5FB0-CEA9B89250E5}"/>
              </a:ext>
            </a:extLst>
          </p:cNvPr>
          <p:cNvPicPr>
            <a:picLocks noChangeAspect="1"/>
          </p:cNvPicPr>
          <p:nvPr/>
        </p:nvPicPr>
        <p:blipFill>
          <a:blip r:embed="rId3"/>
          <a:stretch>
            <a:fillRect/>
          </a:stretch>
        </p:blipFill>
        <p:spPr>
          <a:xfrm>
            <a:off x="5868264" y="1973613"/>
            <a:ext cx="6218533" cy="3263871"/>
          </a:xfrm>
          <a:prstGeom prst="rect">
            <a:avLst/>
          </a:prstGeom>
        </p:spPr>
      </p:pic>
    </p:spTree>
    <p:extLst>
      <p:ext uri="{BB962C8B-B14F-4D97-AF65-F5344CB8AC3E}">
        <p14:creationId xmlns:p14="http://schemas.microsoft.com/office/powerpoint/2010/main" val="1096515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FBA1F-324C-6E5A-969F-258E453B620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7EA8E06-58F8-CA54-7FBE-5E3DC1904D9A}"/>
              </a:ext>
            </a:extLst>
          </p:cNvPr>
          <p:cNvSpPr>
            <a:spLocks noGrp="1"/>
          </p:cNvSpPr>
          <p:nvPr>
            <p:ph type="subTitle" idx="1"/>
          </p:nvPr>
        </p:nvSpPr>
        <p:spPr>
          <a:xfrm>
            <a:off x="520995" y="988828"/>
            <a:ext cx="10615091" cy="5086852"/>
          </a:xfrm>
        </p:spPr>
        <p:txBody>
          <a:bodyPr>
            <a:normAutofit/>
          </a:bodyPr>
          <a:lstStyle/>
          <a:p>
            <a:pPr marL="342900" indent="-342900" algn="l">
              <a:buFont typeface="Arial" panose="020B0604020202020204" pitchFamily="34" charset="0"/>
              <a:buChar char="•"/>
            </a:pPr>
            <a:r>
              <a:rPr lang="en-US" dirty="0"/>
              <a:t>Empirical Studies</a:t>
            </a:r>
          </a:p>
          <a:p>
            <a:pPr marL="800100" lvl="1" indent="-342900" algn="l">
              <a:buFont typeface="Arial" panose="020B0604020202020204" pitchFamily="34" charset="0"/>
              <a:buChar char="•"/>
            </a:pPr>
            <a:r>
              <a:rPr lang="en-US" dirty="0"/>
              <a:t>Test the feasibility of cooperative UAS system with real hardware</a:t>
            </a:r>
          </a:p>
          <a:p>
            <a:pPr marL="800100" lvl="1" indent="-342900" algn="l">
              <a:buFont typeface="Arial" panose="020B0604020202020204" pitchFamily="34" charset="0"/>
              <a:buChar char="•"/>
            </a:pPr>
            <a:r>
              <a:rPr lang="en-US" dirty="0"/>
              <a:t>Network of software defined radios as sensors and emitter, measuring &amp; correlating timestamps</a:t>
            </a:r>
          </a:p>
          <a:p>
            <a:pPr marL="800100" lvl="1" indent="-342900" algn="l">
              <a:buFont typeface="Arial" panose="020B0604020202020204" pitchFamily="34" charset="0"/>
              <a:buChar char="•"/>
            </a:pPr>
            <a:r>
              <a:rPr lang="en-US" dirty="0"/>
              <a:t>Utilize </a:t>
            </a:r>
            <a:r>
              <a:rPr lang="en-US" dirty="0" err="1"/>
              <a:t>EXata</a:t>
            </a:r>
            <a:r>
              <a:rPr lang="en-US" dirty="0"/>
              <a:t> Network Modeling software from Keysight:</a:t>
            </a:r>
          </a:p>
          <a:p>
            <a:pPr marL="1257300" lvl="2" indent="-342900" algn="l">
              <a:buFont typeface="Arial" panose="020B0604020202020204" pitchFamily="34" charset="0"/>
              <a:buChar char="•"/>
            </a:pPr>
            <a:r>
              <a:rPr lang="en-US" dirty="0"/>
              <a:t>Includes ability to operate with real radio devices in-the-loop to determine exact network performance</a:t>
            </a:r>
          </a:p>
          <a:p>
            <a:pPr marL="1257300" lvl="2" indent="-342900" algn="l">
              <a:buFont typeface="Arial" panose="020B0604020202020204" pitchFamily="34" charset="0"/>
              <a:buChar char="•"/>
            </a:pPr>
            <a:r>
              <a:rPr lang="en-US" dirty="0"/>
              <a:t>Readily available in SMU Cyber Autonomy Range</a:t>
            </a:r>
          </a:p>
          <a:p>
            <a:pPr marL="1257300" lvl="2" indent="-342900" algn="l">
              <a:buFont typeface="Arial" panose="020B0604020202020204" pitchFamily="34" charset="0"/>
              <a:buChar char="•"/>
            </a:pPr>
            <a:endParaRPr lang="en-CN" dirty="0"/>
          </a:p>
          <a:p>
            <a:pPr marL="342900" indent="-342900" algn="l">
              <a:buFont typeface="Arial" panose="020B0604020202020204" pitchFamily="34" charset="0"/>
              <a:buChar char="•"/>
            </a:pPr>
            <a:endParaRPr lang="en-CN" dirty="0"/>
          </a:p>
        </p:txBody>
      </p:sp>
      <p:sp>
        <p:nvSpPr>
          <p:cNvPr id="4" name="TextBox 5">
            <a:extLst>
              <a:ext uri="{FF2B5EF4-FFF2-40B4-BE49-F238E27FC236}">
                <a16:creationId xmlns:a16="http://schemas.microsoft.com/office/drawing/2014/main" id="{5973A35B-4B18-7853-0433-EB690D988EC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Empirical Studies</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2" name="Slide Number Placeholder 1">
            <a:extLst>
              <a:ext uri="{FF2B5EF4-FFF2-40B4-BE49-F238E27FC236}">
                <a16:creationId xmlns:a16="http://schemas.microsoft.com/office/drawing/2014/main" id="{B9ACF63B-E171-B4F2-563C-E527B6DFA00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660903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63C29-43D0-ABB4-4003-1D910AD1CD9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5FD374B4-4F0D-0B0F-A463-D135532CDEC3}"/>
              </a:ext>
            </a:extLst>
          </p:cNvPr>
          <p:cNvSpPr>
            <a:spLocks noGrp="1"/>
          </p:cNvSpPr>
          <p:nvPr>
            <p:ph type="subTitle" idx="1"/>
          </p:nvPr>
        </p:nvSpPr>
        <p:spPr>
          <a:xfrm>
            <a:off x="520995" y="988828"/>
            <a:ext cx="10615091" cy="5086852"/>
          </a:xfrm>
        </p:spPr>
        <p:txBody>
          <a:bodyPr>
            <a:normAutofit/>
          </a:bodyPr>
          <a:lstStyle/>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Comparison to Alternative Algorithms</a:t>
            </a:r>
          </a:p>
          <a:p>
            <a:pPr marL="800100" lvl="1" indent="-342900" algn="l">
              <a:buFont typeface="Arial" panose="020B0604020202020204" pitchFamily="34" charset="0"/>
              <a:buChar char="•"/>
            </a:pPr>
            <a:r>
              <a:rPr lang="en-US" dirty="0"/>
              <a:t>Multiple Signal Classification (MUSIC) to correlate signals across multiple sensors</a:t>
            </a:r>
          </a:p>
          <a:p>
            <a:pPr marL="800100" lvl="1" indent="-342900" algn="l">
              <a:buFont typeface="Arial" panose="020B0604020202020204" pitchFamily="34" charset="0"/>
              <a:buChar char="•"/>
            </a:pPr>
            <a:r>
              <a:rPr lang="en-US" dirty="0"/>
              <a:t>Phase-based correlation: Correlative Interferometer (CORR) and Phase Rotation Algorithm (PRA), assuming the system is capable of accurate &amp; correlated phase measurements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SNR Optimization: </a:t>
            </a:r>
          </a:p>
          <a:p>
            <a:pPr marL="800100" lvl="1" indent="-342900" algn="l">
              <a:buFont typeface="Arial" panose="020B0604020202020204" pitchFamily="34" charset="0"/>
              <a:buChar char="•"/>
            </a:pPr>
            <a:r>
              <a:rPr lang="en-US" dirty="0"/>
              <a:t>Orientation optimization (non-omnidirectional sensor antennas): </a:t>
            </a:r>
          </a:p>
          <a:p>
            <a:pPr marL="1257300" lvl="2" indent="-342900" algn="l">
              <a:buFont typeface="Arial" panose="020B0604020202020204" pitchFamily="34" charset="0"/>
              <a:buChar char="•"/>
            </a:pPr>
            <a:r>
              <a:rPr lang="en-US" dirty="0"/>
              <a:t>Implement antenna pattern look-up table to correlate antenna gain in emitter direction with expected SNR</a:t>
            </a:r>
          </a:p>
          <a:p>
            <a:pPr marL="1257300" lvl="2" indent="-342900" algn="l">
              <a:buFont typeface="Arial" panose="020B0604020202020204" pitchFamily="34" charset="0"/>
              <a:buChar char="•"/>
            </a:pPr>
            <a:r>
              <a:rPr lang="en-US" dirty="0"/>
              <a:t>Rotate each UAS to align gain peak with emitter bearing</a:t>
            </a:r>
          </a:p>
        </p:txBody>
      </p:sp>
      <p:sp>
        <p:nvSpPr>
          <p:cNvPr id="4" name="TextBox 5">
            <a:extLst>
              <a:ext uri="{FF2B5EF4-FFF2-40B4-BE49-F238E27FC236}">
                <a16:creationId xmlns:a16="http://schemas.microsoft.com/office/drawing/2014/main" id="{51794044-5B43-53DF-DA7D-B74F422EA157}"/>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Other Efforts</a:t>
            </a:r>
          </a:p>
        </p:txBody>
      </p:sp>
      <p:sp>
        <p:nvSpPr>
          <p:cNvPr id="2" name="Slide Number Placeholder 1">
            <a:extLst>
              <a:ext uri="{FF2B5EF4-FFF2-40B4-BE49-F238E27FC236}">
                <a16:creationId xmlns:a16="http://schemas.microsoft.com/office/drawing/2014/main" id="{2619C361-9369-5BC9-F702-C2A38C3C76E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691282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6098466" cy="4716233"/>
          </a:xfrm>
        </p:spPr>
        <p:txBody>
          <a:bodyPr vert="horz" lIns="91440" tIns="45720" rIns="91440" bIns="45720" rtlCol="0" anchor="t">
            <a:normAutofit fontScale="85000" lnSpcReduction="20000"/>
          </a:bodyPr>
          <a:lstStyle/>
          <a:p>
            <a:pPr marL="342900" indent="-342900" algn="l">
              <a:buFont typeface="Arial" panose="020B0604020202020204" pitchFamily="34" charset="0"/>
              <a:buChar char="•"/>
            </a:pPr>
            <a:r>
              <a:rPr lang="en-US" sz="1800" dirty="0"/>
              <a:t>Idea: </a:t>
            </a:r>
          </a:p>
          <a:p>
            <a:pPr marL="800100" lvl="1" indent="-342900" algn="l">
              <a:buFont typeface="Arial" panose="020B0604020202020204" pitchFamily="34" charset="0"/>
              <a:buChar char="•"/>
            </a:pPr>
            <a:r>
              <a:rPr lang="en-US" sz="1600" dirty="0"/>
              <a:t>Utilize a network of Unmanned Aerial Systems (UAS) to locate RF emitters with minimal measurements &amp; computations</a:t>
            </a:r>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r>
              <a:rPr lang="en-US" sz="1800" dirty="0"/>
              <a:t>Barriers: </a:t>
            </a:r>
          </a:p>
          <a:p>
            <a:pPr marL="800100" lvl="1" indent="-342900" algn="l">
              <a:buFont typeface="Arial" panose="020B0604020202020204" pitchFamily="34" charset="0"/>
              <a:buChar char="•"/>
            </a:pPr>
            <a:r>
              <a:rPr lang="en-US" sz="1600" dirty="0"/>
              <a:t>UAS is bounded by hardware limitations: positioning error, local timing source synchronization errors </a:t>
            </a:r>
            <a:r>
              <a:rPr lang="en-US" sz="1600" b="1" baseline="30000" dirty="0"/>
              <a:t>A</a:t>
            </a:r>
            <a:endParaRPr lang="en-US" sz="1600" dirty="0"/>
          </a:p>
          <a:p>
            <a:pPr marL="800100" lvl="1" indent="-342900" algn="l">
              <a:buFont typeface="Arial" panose="020B0604020202020204" pitchFamily="34" charset="0"/>
              <a:buChar char="•"/>
            </a:pPr>
            <a:r>
              <a:rPr lang="en-US" sz="1600" dirty="0"/>
              <a:t>In Urban environments, received signal is subject to Multipath and Atmospheric impacts causing localization errors </a:t>
            </a:r>
            <a:r>
              <a:rPr lang="en-US" sz="1600" b="1" baseline="30000" dirty="0"/>
              <a:t>A,B</a:t>
            </a:r>
            <a:endParaRPr lang="en-US" sz="1600" dirty="0"/>
          </a:p>
          <a:p>
            <a:pPr marL="800100" lvl="1" indent="-342900" algn="l">
              <a:buFont typeface="Arial" panose="020B0604020202020204" pitchFamily="34" charset="0"/>
              <a:buChar char="•"/>
            </a:pPr>
            <a:endParaRPr lang="en-US" sz="1600" dirty="0">
              <a:cs typeface="Arial"/>
            </a:endParaRPr>
          </a:p>
          <a:p>
            <a:pPr marL="342900" indent="-342900" algn="l">
              <a:buFont typeface="Arial" panose="020B0604020202020204" pitchFamily="34" charset="0"/>
              <a:buChar char="•"/>
            </a:pPr>
            <a:r>
              <a:rPr lang="en-US" sz="1800" dirty="0">
                <a:cs typeface="Arial"/>
              </a:rPr>
              <a:t>Approach: </a:t>
            </a:r>
          </a:p>
          <a:p>
            <a:pPr marL="800100" lvl="1" indent="-342900" algn="l">
              <a:buFont typeface="Arial" panose="020B0604020202020204" pitchFamily="34" charset="0"/>
              <a:buChar char="•"/>
            </a:pPr>
            <a:r>
              <a:rPr lang="en-US" sz="1600" dirty="0">
                <a:cs typeface="Arial"/>
              </a:rPr>
              <a:t>Exploit cooperative and mobility aspects of system as well as recent hardware advances to minimize localization errors</a:t>
            </a:r>
          </a:p>
          <a:p>
            <a:pPr marL="800100" lvl="1" indent="-342900" algn="l">
              <a:buFont typeface="Arial" panose="020B0604020202020204" pitchFamily="34" charset="0"/>
              <a:buChar char="•"/>
            </a:pPr>
            <a:endParaRPr lang="en-US" sz="1600" dirty="0">
              <a:cs typeface="Arial"/>
            </a:endParaRPr>
          </a:p>
          <a:p>
            <a:pPr marL="342900" indent="-342900" algn="l">
              <a:buFont typeface="Arial" panose="020B0604020202020204" pitchFamily="34" charset="0"/>
              <a:buChar char="•"/>
            </a:pPr>
            <a:r>
              <a:rPr lang="en-US" sz="1800" dirty="0"/>
              <a:t>Accomplishments: </a:t>
            </a:r>
          </a:p>
          <a:p>
            <a:pPr marL="800100" lvl="1" indent="-342900" algn="l">
              <a:buFont typeface="Arial" panose="020B0604020202020204" pitchFamily="34" charset="0"/>
              <a:buChar char="•"/>
            </a:pPr>
            <a:r>
              <a:rPr lang="en-US" sz="1600" dirty="0"/>
              <a:t>Comparison of localization algorithms </a:t>
            </a:r>
            <a:r>
              <a:rPr lang="en-US" sz="1600" b="1" baseline="30000" dirty="0"/>
              <a:t>A</a:t>
            </a:r>
          </a:p>
          <a:p>
            <a:pPr marL="800100" lvl="1" indent="-342900" algn="l">
              <a:buFont typeface="Arial" panose="020B0604020202020204" pitchFamily="34" charset="0"/>
              <a:buChar char="•"/>
            </a:pPr>
            <a:r>
              <a:rPr lang="en-US" sz="1600" dirty="0"/>
              <a:t>Simulations of impacts of error sources to contrived system </a:t>
            </a:r>
            <a:r>
              <a:rPr lang="en-US" sz="1600" b="1" baseline="30000" dirty="0"/>
              <a:t>A,B</a:t>
            </a:r>
            <a:endParaRPr lang="en-US" sz="1600" dirty="0"/>
          </a:p>
          <a:p>
            <a:pPr marL="800100" lvl="1" indent="-342900" algn="l">
              <a:buFont typeface="Arial" panose="020B0604020202020204" pitchFamily="34" charset="0"/>
              <a:buChar char="•"/>
            </a:pPr>
            <a:r>
              <a:rPr lang="en-US" sz="1600" dirty="0"/>
              <a:t>Identified hypothesis for minimal measurements to achieve time-efficient localization </a:t>
            </a:r>
          </a:p>
          <a:p>
            <a:pPr marL="800100" lvl="1"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endParaRPr lang="en-US" sz="1800" dirty="0"/>
          </a:p>
          <a:p>
            <a:pPr algn="l"/>
            <a:endParaRPr lang="en-CN" sz="1800" dirty="0"/>
          </a:p>
          <a:p>
            <a:pPr marL="342900" indent="-342900" algn="l">
              <a:buFont typeface="Arial" panose="020B0604020202020204" pitchFamily="34" charset="0"/>
              <a:buChar char="•"/>
            </a:pPr>
            <a:endParaRPr lang="en-CN" sz="1800" dirty="0"/>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INTRODUCTION</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7" name="Group 6">
            <a:extLst>
              <a:ext uri="{FF2B5EF4-FFF2-40B4-BE49-F238E27FC236}">
                <a16:creationId xmlns:a16="http://schemas.microsoft.com/office/drawing/2014/main" id="{3809466B-CA7E-652E-8EB6-8DFF9351D77B}"/>
              </a:ext>
            </a:extLst>
          </p:cNvPr>
          <p:cNvGrpSpPr/>
          <p:nvPr/>
        </p:nvGrpSpPr>
        <p:grpSpPr>
          <a:xfrm>
            <a:off x="7126285" y="1595115"/>
            <a:ext cx="4645029" cy="3076073"/>
            <a:chOff x="7077071" y="1890964"/>
            <a:chExt cx="4645029" cy="3076073"/>
          </a:xfrm>
        </p:grpSpPr>
        <p:pic>
          <p:nvPicPr>
            <p:cNvPr id="8" name="Picture 7">
              <a:extLst>
                <a:ext uri="{FF2B5EF4-FFF2-40B4-BE49-F238E27FC236}">
                  <a16:creationId xmlns:a16="http://schemas.microsoft.com/office/drawing/2014/main" id="{80EFCA08-5B72-A9A1-15D4-175951963A69}"/>
                </a:ext>
              </a:extLst>
            </p:cNvPr>
            <p:cNvPicPr>
              <a:picLocks noChangeAspect="1"/>
            </p:cNvPicPr>
            <p:nvPr/>
          </p:nvPicPr>
          <p:blipFill>
            <a:blip r:embed="rId3"/>
            <a:stretch>
              <a:fillRect/>
            </a:stretch>
          </p:blipFill>
          <p:spPr>
            <a:xfrm>
              <a:off x="7077071" y="1890964"/>
              <a:ext cx="4645029" cy="3076073"/>
            </a:xfrm>
            <a:prstGeom prst="rect">
              <a:avLst/>
            </a:prstGeom>
            <a:ln>
              <a:solidFill>
                <a:schemeClr val="accent1"/>
              </a:solidFill>
            </a:ln>
          </p:spPr>
        </p:pic>
        <p:pic>
          <p:nvPicPr>
            <p:cNvPr id="9" name="Picture 8">
              <a:extLst>
                <a:ext uri="{FF2B5EF4-FFF2-40B4-BE49-F238E27FC236}">
                  <a16:creationId xmlns:a16="http://schemas.microsoft.com/office/drawing/2014/main" id="{4EF99A49-7EDC-F9B1-61CC-7E3A1F2C4788}"/>
                </a:ext>
              </a:extLst>
            </p:cNvPr>
            <p:cNvPicPr>
              <a:picLocks noChangeAspect="1"/>
            </p:cNvPicPr>
            <p:nvPr/>
          </p:nvPicPr>
          <p:blipFill>
            <a:blip r:embed="rId4"/>
            <a:stretch>
              <a:fillRect/>
            </a:stretch>
          </p:blipFill>
          <p:spPr>
            <a:xfrm>
              <a:off x="8954530" y="4556273"/>
              <a:ext cx="573074" cy="194847"/>
            </a:xfrm>
            <a:prstGeom prst="rect">
              <a:avLst/>
            </a:prstGeom>
          </p:spPr>
        </p:pic>
        <p:pic>
          <p:nvPicPr>
            <p:cNvPr id="10" name="Picture 9">
              <a:extLst>
                <a:ext uri="{FF2B5EF4-FFF2-40B4-BE49-F238E27FC236}">
                  <a16:creationId xmlns:a16="http://schemas.microsoft.com/office/drawing/2014/main" id="{2AE2D3CB-0331-4FB7-2F74-9EA94312942A}"/>
                </a:ext>
              </a:extLst>
            </p:cNvPr>
            <p:cNvPicPr>
              <a:picLocks noChangeAspect="1"/>
            </p:cNvPicPr>
            <p:nvPr/>
          </p:nvPicPr>
          <p:blipFill>
            <a:blip r:embed="rId5"/>
            <a:stretch>
              <a:fillRect/>
            </a:stretch>
          </p:blipFill>
          <p:spPr>
            <a:xfrm>
              <a:off x="9634382" y="4173447"/>
              <a:ext cx="487722" cy="236411"/>
            </a:xfrm>
            <a:prstGeom prst="rect">
              <a:avLst/>
            </a:prstGeom>
          </p:spPr>
        </p:pic>
        <p:pic>
          <p:nvPicPr>
            <p:cNvPr id="11" name="Picture 10">
              <a:extLst>
                <a:ext uri="{FF2B5EF4-FFF2-40B4-BE49-F238E27FC236}">
                  <a16:creationId xmlns:a16="http://schemas.microsoft.com/office/drawing/2014/main" id="{CCBA211C-DFCF-F239-43B8-FCD54CB094EC}"/>
                </a:ext>
              </a:extLst>
            </p:cNvPr>
            <p:cNvPicPr>
              <a:picLocks noChangeAspect="1"/>
            </p:cNvPicPr>
            <p:nvPr/>
          </p:nvPicPr>
          <p:blipFill>
            <a:blip r:embed="rId6"/>
            <a:stretch>
              <a:fillRect/>
            </a:stretch>
          </p:blipFill>
          <p:spPr>
            <a:xfrm>
              <a:off x="9464173" y="3658953"/>
              <a:ext cx="347502" cy="169349"/>
            </a:xfrm>
            <a:prstGeom prst="rect">
              <a:avLst/>
            </a:prstGeom>
          </p:spPr>
        </p:pic>
        <p:pic>
          <p:nvPicPr>
            <p:cNvPr id="12" name="Picture 11">
              <a:extLst>
                <a:ext uri="{FF2B5EF4-FFF2-40B4-BE49-F238E27FC236}">
                  <a16:creationId xmlns:a16="http://schemas.microsoft.com/office/drawing/2014/main" id="{694198D3-F03A-DE65-DEF4-EF07764EA0D6}"/>
                </a:ext>
              </a:extLst>
            </p:cNvPr>
            <p:cNvPicPr>
              <a:picLocks noChangeAspect="1"/>
            </p:cNvPicPr>
            <p:nvPr/>
          </p:nvPicPr>
          <p:blipFill>
            <a:blip r:embed="rId7"/>
            <a:stretch>
              <a:fillRect/>
            </a:stretch>
          </p:blipFill>
          <p:spPr>
            <a:xfrm>
              <a:off x="10487475" y="3252452"/>
              <a:ext cx="353599" cy="176548"/>
            </a:xfrm>
            <a:prstGeom prst="rect">
              <a:avLst/>
            </a:prstGeom>
          </p:spPr>
        </p:pic>
        <p:pic>
          <p:nvPicPr>
            <p:cNvPr id="13" name="Picture 12">
              <a:extLst>
                <a:ext uri="{FF2B5EF4-FFF2-40B4-BE49-F238E27FC236}">
                  <a16:creationId xmlns:a16="http://schemas.microsoft.com/office/drawing/2014/main" id="{9A76D2BA-50B0-4B13-EA76-D090B265664B}"/>
                </a:ext>
              </a:extLst>
            </p:cNvPr>
            <p:cNvPicPr>
              <a:picLocks noChangeAspect="1"/>
            </p:cNvPicPr>
            <p:nvPr/>
          </p:nvPicPr>
          <p:blipFill>
            <a:blip r:embed="rId8"/>
            <a:stretch>
              <a:fillRect/>
            </a:stretch>
          </p:blipFill>
          <p:spPr>
            <a:xfrm>
              <a:off x="9340881" y="2785296"/>
              <a:ext cx="493819" cy="246909"/>
            </a:xfrm>
            <a:prstGeom prst="rect">
              <a:avLst/>
            </a:prstGeom>
          </p:spPr>
        </p:pic>
        <p:pic>
          <p:nvPicPr>
            <p:cNvPr id="14" name="Picture 13">
              <a:extLst>
                <a:ext uri="{FF2B5EF4-FFF2-40B4-BE49-F238E27FC236}">
                  <a16:creationId xmlns:a16="http://schemas.microsoft.com/office/drawing/2014/main" id="{28582896-B226-5C0A-0D2D-A1B47EB7D5B3}"/>
                </a:ext>
              </a:extLst>
            </p:cNvPr>
            <p:cNvPicPr>
              <a:picLocks noChangeAspect="1"/>
            </p:cNvPicPr>
            <p:nvPr/>
          </p:nvPicPr>
          <p:blipFill>
            <a:blip r:embed="rId9"/>
            <a:stretch>
              <a:fillRect/>
            </a:stretch>
          </p:blipFill>
          <p:spPr>
            <a:xfrm>
              <a:off x="8644111" y="2809681"/>
              <a:ext cx="390178" cy="198137"/>
            </a:xfrm>
            <a:prstGeom prst="rect">
              <a:avLst/>
            </a:prstGeom>
          </p:spPr>
        </p:pic>
      </p:grpSp>
      <p:sp>
        <p:nvSpPr>
          <p:cNvPr id="5" name="TextBox 4">
            <a:extLst>
              <a:ext uri="{FF2B5EF4-FFF2-40B4-BE49-F238E27FC236}">
                <a16:creationId xmlns:a16="http://schemas.microsoft.com/office/drawing/2014/main" id="{F0EF05F0-8D8F-740A-39A1-E1B9333313A5}"/>
              </a:ext>
            </a:extLst>
          </p:cNvPr>
          <p:cNvSpPr txBox="1"/>
          <p:nvPr/>
        </p:nvSpPr>
        <p:spPr>
          <a:xfrm>
            <a:off x="32878" y="5903276"/>
            <a:ext cx="10808196" cy="365125"/>
          </a:xfrm>
          <a:prstGeom prst="roundRect">
            <a:avLst/>
          </a:prstGeom>
          <a:solidFill>
            <a:srgbClr val="4472C4">
              <a:alpha val="52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defPPr>
              <a:defRPr lang="en-US"/>
            </a:defPPr>
            <a:lvl1pPr algn="ctr">
              <a:defRPr b="1"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28600" indent="-228600" algn="l">
              <a:buFont typeface="+mj-lt"/>
              <a:buAutoNum type="alphaUcPeriod"/>
            </a:pPr>
            <a:r>
              <a:rPr lang="en-US" sz="800" b="0" i="0" dirty="0">
                <a:solidFill>
                  <a:srgbClr val="000000"/>
                </a:solidFill>
                <a:latin typeface="+mj-lt"/>
              </a:rPr>
              <a:t>C. Peters and M. A. Thornton, Cooperative UAS geolocation of emitters with multi-sensor-bounded timing and localization error, in 2023 IEEE Aerospace Conference, 2023, pp. 1-13.</a:t>
            </a:r>
          </a:p>
          <a:p>
            <a:pPr marL="228600" indent="-228600" algn="l">
              <a:buFont typeface="+mj-lt"/>
              <a:buAutoNum type="alphaUcPeriod"/>
            </a:pPr>
            <a:r>
              <a:rPr lang="en-US" sz="800" b="0" i="0" dirty="0">
                <a:solidFill>
                  <a:srgbClr val="000000"/>
                </a:solidFill>
                <a:latin typeface="+mj-lt"/>
              </a:rPr>
              <a:t>C. Peters and M. A. Thornton, Evaluation of environmental and accumulated errors in localization with cooperative UAS arrays, in 2024 IEEE Wireless and Microwave Technology Conference, 2024, article submitted for publication.</a:t>
            </a:r>
          </a:p>
        </p:txBody>
      </p:sp>
    </p:spTree>
    <p:extLst>
      <p:ext uri="{BB962C8B-B14F-4D97-AF65-F5344CB8AC3E}">
        <p14:creationId xmlns:p14="http://schemas.microsoft.com/office/powerpoint/2010/main" val="20069225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344032" y="851026"/>
            <a:ext cx="11497901" cy="5386812"/>
          </a:xfrm>
        </p:spPr>
        <p:txBody>
          <a:bodyPr vert="horz" lIns="0" tIns="0" rIns="0" bIns="0" numCol="2" rtlCol="0" anchor="t">
            <a:normAutofit fontScale="40000" lnSpcReduction="20000"/>
          </a:bodyPr>
          <a:lstStyle/>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S. M. Sheikh, H. M. Asif, K. </a:t>
            </a:r>
            <a:r>
              <a:rPr lang="en-US" sz="1800" dirty="0" err="1">
                <a:solidFill>
                  <a:srgbClr val="000000"/>
                </a:solidFill>
                <a:effectLst/>
                <a:latin typeface="Times New Roman" panose="02020603050405020304" pitchFamily="18" charset="0"/>
                <a:ea typeface="MS Mincho" panose="02020609040205080304" pitchFamily="49" charset="-128"/>
              </a:rPr>
              <a:t>Raahemifar</a:t>
            </a:r>
            <a:r>
              <a:rPr lang="en-US" sz="1800" dirty="0">
                <a:solidFill>
                  <a:srgbClr val="000000"/>
                </a:solidFill>
                <a:effectLst/>
                <a:latin typeface="Times New Roman" panose="02020603050405020304" pitchFamily="18" charset="0"/>
                <a:ea typeface="MS Mincho" panose="02020609040205080304" pitchFamily="49" charset="-128"/>
              </a:rPr>
              <a:t> and F. Al-</a:t>
            </a:r>
            <a:r>
              <a:rPr lang="en-US" sz="1800" dirty="0" err="1">
                <a:solidFill>
                  <a:srgbClr val="000000"/>
                </a:solidFill>
                <a:effectLst/>
                <a:latin typeface="Times New Roman" panose="02020603050405020304" pitchFamily="18" charset="0"/>
                <a:ea typeface="MS Mincho" panose="02020609040205080304" pitchFamily="49" charset="-128"/>
              </a:rPr>
              <a:t>Turjman</a:t>
            </a:r>
            <a:r>
              <a:rPr lang="en-US" sz="1800" dirty="0">
                <a:solidFill>
                  <a:srgbClr val="000000"/>
                </a:solidFill>
                <a:effectLst/>
                <a:latin typeface="Times New Roman" panose="02020603050405020304" pitchFamily="18" charset="0"/>
                <a:ea typeface="MS Mincho" panose="02020609040205080304" pitchFamily="49" charset="-128"/>
              </a:rPr>
              <a:t>, "Time Difference of Arrival Based Indoor Positioning System Using Visible Light Communication," </a:t>
            </a:r>
            <a:r>
              <a:rPr lang="en-US" sz="1800" i="1" dirty="0">
                <a:solidFill>
                  <a:srgbClr val="000000"/>
                </a:solidFill>
                <a:effectLst/>
                <a:latin typeface="Times New Roman" panose="02020603050405020304" pitchFamily="18" charset="0"/>
                <a:ea typeface="MS Mincho" panose="02020609040205080304" pitchFamily="49" charset="-128"/>
              </a:rPr>
              <a:t>IEEE Access</a:t>
            </a:r>
            <a:r>
              <a:rPr lang="en-US" sz="1800" dirty="0">
                <a:solidFill>
                  <a:srgbClr val="000000"/>
                </a:solidFill>
                <a:effectLst/>
                <a:latin typeface="Times New Roman" panose="02020603050405020304" pitchFamily="18" charset="0"/>
                <a:ea typeface="MS Mincho" panose="02020609040205080304" pitchFamily="49" charset="-128"/>
              </a:rPr>
              <a:t>, vol. 9, no. 10.1109/ ACCESS.2021.3069793, pp. 52113-52124, 2021.</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Texas Instruments, "TI LIDAR Pulsed Time of Flight Reference Design," [Online]. Available: </a:t>
            </a:r>
            <a:r>
              <a:rPr lang="en-US" sz="1800" dirty="0">
                <a:solidFill>
                  <a:srgbClr val="000000"/>
                </a:solidFill>
                <a:effectLst/>
                <a:latin typeface="Times New Roman" panose="02020603050405020304" pitchFamily="18" charset="0"/>
                <a:ea typeface="MS Mincho" panose="02020609040205080304" pitchFamily="49" charset="-128"/>
                <a:hlinkClick r:id="rId3">
                  <a:extLst>
                    <a:ext uri="{A12FA001-AC4F-418D-AE19-62706E023703}">
                      <ahyp:hlinkClr xmlns:ahyp="http://schemas.microsoft.com/office/drawing/2018/hyperlinkcolor" val="tx"/>
                    </a:ext>
                  </a:extLst>
                </a:hlinkClick>
              </a:rPr>
              <a:t>https://www.ti.com/lit/pdf/tiducm1b</a:t>
            </a:r>
            <a:r>
              <a:rPr lang="en-US" sz="1800" dirty="0">
                <a:solidFill>
                  <a:srgbClr val="000000"/>
                </a:solidFill>
                <a:effectLst/>
                <a:latin typeface="Times New Roman" panose="02020603050405020304" pitchFamily="18" charset="0"/>
                <a:ea typeface="MS Mincho" panose="02020609040205080304" pitchFamily="49" charset="-128"/>
              </a:rPr>
              <a:t>. [Accessed 03 October 2022].</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NOAA, "GPS Accuracy," National Coordination Office for Space-Based Positioning, Navigation, and Timing, 3 March 2022. [Online]. Available: </a:t>
            </a:r>
            <a:r>
              <a:rPr lang="en-US" sz="1800" dirty="0">
                <a:solidFill>
                  <a:srgbClr val="000000"/>
                </a:solidFill>
                <a:effectLst/>
                <a:latin typeface="Times New Roman" panose="02020603050405020304" pitchFamily="18" charset="0"/>
                <a:ea typeface="MS Mincho" panose="02020609040205080304" pitchFamily="49" charset="-128"/>
                <a:hlinkClick r:id="rId4">
                  <a:extLst>
                    <a:ext uri="{A12FA001-AC4F-418D-AE19-62706E023703}">
                      <ahyp:hlinkClr xmlns:ahyp="http://schemas.microsoft.com/office/drawing/2018/hyperlinkcolor" val="tx"/>
                    </a:ext>
                  </a:extLst>
                </a:hlinkClick>
              </a:rPr>
              <a:t>https://www.gps.gov/systems/gps/performance/accuracy/</a:t>
            </a:r>
            <a:r>
              <a:rPr lang="en-US" sz="1800" dirty="0">
                <a:solidFill>
                  <a:srgbClr val="000000"/>
                </a:solidFill>
                <a:effectLst/>
                <a:latin typeface="Times New Roman" panose="02020603050405020304" pitchFamily="18" charset="0"/>
                <a:ea typeface="MS Mincho" panose="02020609040205080304" pitchFamily="49" charset="-128"/>
              </a:rPr>
              <a:t>. [Accessed 10 August 2022].</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S. </a:t>
            </a:r>
            <a:r>
              <a:rPr lang="en-US" sz="1800" dirty="0" err="1">
                <a:solidFill>
                  <a:srgbClr val="000000"/>
                </a:solidFill>
                <a:effectLst/>
                <a:latin typeface="Times New Roman" panose="02020603050405020304" pitchFamily="18" charset="0"/>
                <a:ea typeface="MS Mincho" panose="02020609040205080304" pitchFamily="49" charset="-128"/>
              </a:rPr>
              <a:t>Knappe</a:t>
            </a:r>
            <a:r>
              <a:rPr lang="en-US" sz="1800" dirty="0">
                <a:solidFill>
                  <a:srgbClr val="000000"/>
                </a:solidFill>
                <a:effectLst/>
                <a:latin typeface="Times New Roman" panose="02020603050405020304" pitchFamily="18" charset="0"/>
                <a:ea typeface="MS Mincho" panose="02020609040205080304" pitchFamily="49" charset="-128"/>
              </a:rPr>
              <a:t>, V. Shah, P.D.D. </a:t>
            </a:r>
            <a:r>
              <a:rPr lang="en-US" sz="1800" dirty="0" err="1">
                <a:solidFill>
                  <a:srgbClr val="000000"/>
                </a:solidFill>
                <a:effectLst/>
                <a:latin typeface="Times New Roman" panose="02020603050405020304" pitchFamily="18" charset="0"/>
                <a:ea typeface="MS Mincho" panose="02020609040205080304" pitchFamily="49" charset="-128"/>
              </a:rPr>
              <a:t>Schwindt</a:t>
            </a:r>
            <a:r>
              <a:rPr lang="en-US" sz="1800" dirty="0">
                <a:solidFill>
                  <a:srgbClr val="000000"/>
                </a:solidFill>
                <a:effectLst/>
                <a:latin typeface="Times New Roman" panose="02020603050405020304" pitchFamily="18" charset="0"/>
                <a:ea typeface="MS Mincho" panose="02020609040205080304" pitchFamily="49" charset="-128"/>
              </a:rPr>
              <a:t>, L. </a:t>
            </a:r>
            <a:r>
              <a:rPr lang="en-US" sz="1800" dirty="0" err="1">
                <a:solidFill>
                  <a:srgbClr val="000000"/>
                </a:solidFill>
                <a:effectLst/>
                <a:latin typeface="Times New Roman" panose="02020603050405020304" pitchFamily="18" charset="0"/>
                <a:ea typeface="MS Mincho" panose="02020609040205080304" pitchFamily="49" charset="-128"/>
              </a:rPr>
              <a:t>Hollberg</a:t>
            </a:r>
            <a:r>
              <a:rPr lang="en-US" sz="1800" dirty="0">
                <a:solidFill>
                  <a:srgbClr val="000000"/>
                </a:solidFill>
                <a:effectLst/>
                <a:latin typeface="Times New Roman" panose="02020603050405020304" pitchFamily="18" charset="0"/>
                <a:ea typeface="MS Mincho" panose="02020609040205080304" pitchFamily="49" charset="-128"/>
              </a:rPr>
              <a:t>, J. Kitching, L.-A. Liew and J. Moreland, John, "A microfabricated atomic clock". </a:t>
            </a:r>
            <a:r>
              <a:rPr lang="en-US" sz="1800" i="1" dirty="0">
                <a:solidFill>
                  <a:srgbClr val="000000"/>
                </a:solidFill>
                <a:effectLst/>
                <a:latin typeface="Times New Roman" panose="02020603050405020304" pitchFamily="18" charset="0"/>
                <a:ea typeface="MS Mincho" panose="02020609040205080304" pitchFamily="49" charset="-128"/>
              </a:rPr>
              <a:t>Applied Physics Letters</a:t>
            </a:r>
            <a:r>
              <a:rPr lang="en-US" sz="1800" dirty="0">
                <a:solidFill>
                  <a:srgbClr val="000000"/>
                </a:solidFill>
                <a:effectLst/>
                <a:latin typeface="Times New Roman" panose="02020603050405020304" pitchFamily="18" charset="0"/>
                <a:ea typeface="MS Mincho" panose="02020609040205080304" pitchFamily="49" charset="-128"/>
              </a:rPr>
              <a:t>. </a:t>
            </a:r>
            <a:r>
              <a:rPr lang="en-US" sz="1800" b="1" dirty="0">
                <a:solidFill>
                  <a:srgbClr val="000000"/>
                </a:solidFill>
                <a:effectLst/>
                <a:latin typeface="Times New Roman" panose="02020603050405020304" pitchFamily="18" charset="0"/>
                <a:ea typeface="MS Mincho" panose="02020609040205080304" pitchFamily="49" charset="-128"/>
              </a:rPr>
              <a:t>85</a:t>
            </a:r>
            <a:r>
              <a:rPr lang="en-US" sz="1800" dirty="0">
                <a:solidFill>
                  <a:srgbClr val="000000"/>
                </a:solidFill>
                <a:effectLst/>
                <a:latin typeface="Times New Roman" panose="02020603050405020304" pitchFamily="18" charset="0"/>
                <a:ea typeface="MS Mincho" panose="02020609040205080304" pitchFamily="49" charset="-128"/>
              </a:rPr>
              <a:t> (9): 1460–1462, Aug. 30, 2004.</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J. Kitching, "Chip-scale Atomic Devices," </a:t>
            </a:r>
            <a:r>
              <a:rPr lang="en-US" sz="1800" i="1" dirty="0">
                <a:solidFill>
                  <a:srgbClr val="000000"/>
                </a:solidFill>
                <a:effectLst/>
                <a:latin typeface="Times New Roman" panose="02020603050405020304" pitchFamily="18" charset="0"/>
                <a:ea typeface="MS Mincho" panose="02020609040205080304" pitchFamily="49" charset="-128"/>
              </a:rPr>
              <a:t>Applied Physics Letters</a:t>
            </a:r>
            <a:r>
              <a:rPr lang="en-US" sz="1800" dirty="0">
                <a:solidFill>
                  <a:srgbClr val="000000"/>
                </a:solidFill>
                <a:effectLst/>
                <a:latin typeface="Times New Roman" panose="02020603050405020304" pitchFamily="18" charset="0"/>
                <a:ea typeface="MS Mincho" panose="02020609040205080304" pitchFamily="49" charset="-128"/>
              </a:rPr>
              <a:t>, </a:t>
            </a:r>
            <a:r>
              <a:rPr lang="en-US" sz="1800" b="1" dirty="0">
                <a:solidFill>
                  <a:srgbClr val="000000"/>
                </a:solidFill>
                <a:effectLst/>
                <a:latin typeface="Times New Roman" panose="02020603050405020304" pitchFamily="18" charset="0"/>
                <a:ea typeface="MS Mincho" panose="02020609040205080304" pitchFamily="49" charset="-128"/>
              </a:rPr>
              <a:t>5</a:t>
            </a:r>
            <a:r>
              <a:rPr lang="en-US" sz="1800" dirty="0">
                <a:solidFill>
                  <a:srgbClr val="000000"/>
                </a:solidFill>
                <a:effectLst/>
                <a:latin typeface="Times New Roman" panose="02020603050405020304" pitchFamily="18" charset="0"/>
                <a:ea typeface="MS Mincho" panose="02020609040205080304" pitchFamily="49" charset="-128"/>
              </a:rPr>
              <a:t>(3):031302, 2018.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F. </a:t>
            </a:r>
            <a:r>
              <a:rPr lang="en-US" sz="1800" dirty="0" err="1">
                <a:solidFill>
                  <a:srgbClr val="000000"/>
                </a:solidFill>
                <a:effectLst/>
                <a:latin typeface="Times New Roman" panose="02020603050405020304" pitchFamily="18" charset="0"/>
                <a:ea typeface="MS Mincho" panose="02020609040205080304" pitchFamily="49" charset="-128"/>
              </a:rPr>
              <a:t>Mekelleche</a:t>
            </a:r>
            <a:r>
              <a:rPr lang="en-US" sz="1800" dirty="0">
                <a:solidFill>
                  <a:srgbClr val="000000"/>
                </a:solidFill>
                <a:effectLst/>
                <a:latin typeface="Times New Roman" panose="02020603050405020304" pitchFamily="18" charset="0"/>
                <a:ea typeface="MS Mincho" panose="02020609040205080304" pitchFamily="49" charset="-128"/>
              </a:rPr>
              <a:t> and H. Hafid, "Classification and Comparison of Range-Based Localization Techniques in Wireless Sensor Networks," </a:t>
            </a:r>
            <a:r>
              <a:rPr lang="en-US" sz="1800" i="1" dirty="0">
                <a:solidFill>
                  <a:srgbClr val="000000"/>
                </a:solidFill>
                <a:effectLst/>
                <a:latin typeface="Times New Roman" panose="02020603050405020304" pitchFamily="18" charset="0"/>
                <a:ea typeface="MS Mincho" panose="02020609040205080304" pitchFamily="49" charset="-128"/>
              </a:rPr>
              <a:t>Journal of Communications</a:t>
            </a:r>
            <a:r>
              <a:rPr lang="en-US" sz="1800" dirty="0">
                <a:solidFill>
                  <a:srgbClr val="000000"/>
                </a:solidFill>
                <a:effectLst/>
                <a:latin typeface="Times New Roman" panose="02020603050405020304" pitchFamily="18" charset="0"/>
                <a:ea typeface="MS Mincho" panose="02020609040205080304" pitchFamily="49" charset="-128"/>
              </a:rPr>
              <a:t>, vol. 12, no. 10.12720/jcm.12.4.221-227, pp. 221-227, 2017.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S. R. </a:t>
            </a:r>
            <a:r>
              <a:rPr lang="en-US" sz="1800" dirty="0" err="1">
                <a:solidFill>
                  <a:srgbClr val="000000"/>
                </a:solidFill>
                <a:effectLst/>
                <a:latin typeface="Times New Roman" panose="02020603050405020304" pitchFamily="18" charset="0"/>
                <a:ea typeface="MS Mincho" panose="02020609040205080304" pitchFamily="49" charset="-128"/>
              </a:rPr>
              <a:t>Leelavathy</a:t>
            </a:r>
            <a:r>
              <a:rPr lang="en-US" sz="1800" dirty="0">
                <a:solidFill>
                  <a:srgbClr val="000000"/>
                </a:solidFill>
                <a:effectLst/>
                <a:latin typeface="Times New Roman" panose="02020603050405020304" pitchFamily="18" charset="0"/>
                <a:ea typeface="MS Mincho" panose="02020609040205080304" pitchFamily="49" charset="-128"/>
              </a:rPr>
              <a:t> and S. Sophia , "Providing Localization using Triangulation Method in Wireless Sensor Networks," </a:t>
            </a:r>
            <a:r>
              <a:rPr lang="en-US" sz="1800" i="1" dirty="0">
                <a:solidFill>
                  <a:srgbClr val="000000"/>
                </a:solidFill>
                <a:effectLst/>
                <a:latin typeface="Times New Roman" panose="02020603050405020304" pitchFamily="18" charset="0"/>
                <a:ea typeface="MS Mincho" panose="02020609040205080304" pitchFamily="49" charset="-128"/>
              </a:rPr>
              <a:t>International Journal of Innovative Technology and Exploring Engineering</a:t>
            </a:r>
            <a:r>
              <a:rPr lang="en-US" sz="1800" dirty="0">
                <a:solidFill>
                  <a:srgbClr val="000000"/>
                </a:solidFill>
                <a:effectLst/>
                <a:latin typeface="Times New Roman" panose="02020603050405020304" pitchFamily="18" charset="0"/>
                <a:ea typeface="MS Mincho" panose="02020609040205080304" pitchFamily="49" charset="-128"/>
              </a:rPr>
              <a:t>, vol. 4, no. 6, pp. 47-50, 2014.</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A. Paul and T. Sato, "Localization in Wireless Sensor Networks: A Survey on Algorithms, Measurement Techniques, Applications and Challenges," </a:t>
            </a:r>
            <a:r>
              <a:rPr lang="en-US" sz="1800" i="1" dirty="0">
                <a:solidFill>
                  <a:srgbClr val="000000"/>
                </a:solidFill>
                <a:effectLst/>
                <a:latin typeface="Times New Roman" panose="02020603050405020304" pitchFamily="18" charset="0"/>
                <a:ea typeface="MS Mincho" panose="02020609040205080304" pitchFamily="49" charset="-128"/>
              </a:rPr>
              <a:t>Journal of Sensor and Actuator Networks</a:t>
            </a:r>
            <a:r>
              <a:rPr lang="en-US" sz="1800" dirty="0">
                <a:solidFill>
                  <a:srgbClr val="000000"/>
                </a:solidFill>
                <a:effectLst/>
                <a:latin typeface="Times New Roman" panose="02020603050405020304" pitchFamily="18" charset="0"/>
                <a:ea typeface="MS Mincho" panose="02020609040205080304" pitchFamily="49" charset="-128"/>
              </a:rPr>
              <a:t>, vol. 6, no. 4, p. 24, 2017.</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M. K. Kumar and V. K. Prasad, “TASLT: Triangular Area Segmentation based Wireless Sensor Network using </a:t>
            </a:r>
            <a:r>
              <a:rPr lang="en-US" sz="1800" dirty="0" err="1">
                <a:solidFill>
                  <a:srgbClr val="000000"/>
                </a:solidFill>
                <a:effectLst/>
                <a:latin typeface="Times New Roman" panose="02020603050405020304" pitchFamily="18" charset="0"/>
                <a:ea typeface="MS Mincho" panose="02020609040205080304" pitchFamily="49" charset="-128"/>
              </a:rPr>
              <a:t>AoA</a:t>
            </a:r>
            <a:r>
              <a:rPr lang="en-US" sz="1800" dirty="0">
                <a:solidFill>
                  <a:srgbClr val="000000"/>
                </a:solidFill>
                <a:effectLst/>
                <a:latin typeface="Times New Roman" panose="02020603050405020304" pitchFamily="18" charset="0"/>
                <a:ea typeface="MS Mincho" panose="02020609040205080304" pitchFamily="49" charset="-128"/>
              </a:rPr>
              <a:t> and RSSI Measures – A New Approach,” in proc., </a:t>
            </a:r>
            <a:r>
              <a:rPr lang="en-US" sz="1800" i="1" dirty="0">
                <a:solidFill>
                  <a:srgbClr val="000000"/>
                </a:solidFill>
                <a:effectLst/>
                <a:latin typeface="Times New Roman" panose="02020603050405020304" pitchFamily="18" charset="0"/>
                <a:ea typeface="MS Mincho" panose="02020609040205080304" pitchFamily="49" charset="-128"/>
              </a:rPr>
              <a:t>2021 IEEE 18th International Conference on Mobile Ad Hoc and Smart Systems (MASS)</a:t>
            </a:r>
            <a:r>
              <a:rPr lang="en-US" sz="1800" dirty="0">
                <a:solidFill>
                  <a:srgbClr val="000000"/>
                </a:solidFill>
                <a:effectLst/>
                <a:latin typeface="Times New Roman" panose="02020603050405020304" pitchFamily="18" charset="0"/>
                <a:ea typeface="MS Mincho" panose="02020609040205080304" pitchFamily="49" charset="-128"/>
              </a:rPr>
              <a:t>, no. 10.1109/MASS52906.2021.00083, pp. 585-590, 2021. pp. 585-590, 2021.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A. </a:t>
            </a:r>
            <a:r>
              <a:rPr lang="en-US" sz="1800" dirty="0" err="1">
                <a:solidFill>
                  <a:srgbClr val="000000"/>
                </a:solidFill>
                <a:effectLst/>
                <a:latin typeface="Times New Roman" panose="02020603050405020304" pitchFamily="18" charset="0"/>
                <a:ea typeface="MS Mincho" panose="02020609040205080304" pitchFamily="49" charset="-128"/>
              </a:rPr>
              <a:t>Norrdine</a:t>
            </a:r>
            <a:r>
              <a:rPr lang="en-US" sz="1800" dirty="0">
                <a:solidFill>
                  <a:srgbClr val="000000"/>
                </a:solidFill>
                <a:effectLst/>
                <a:latin typeface="Times New Roman" panose="02020603050405020304" pitchFamily="18" charset="0"/>
                <a:ea typeface="MS Mincho" panose="02020609040205080304" pitchFamily="49" charset="-128"/>
              </a:rPr>
              <a:t>, "An Algebraic Solution to the Multilateration Problem," in proc., </a:t>
            </a:r>
            <a:r>
              <a:rPr lang="en-US" sz="1800" i="1" dirty="0">
                <a:solidFill>
                  <a:srgbClr val="000000"/>
                </a:solidFill>
                <a:effectLst/>
                <a:latin typeface="Times New Roman" panose="02020603050405020304" pitchFamily="18" charset="0"/>
                <a:ea typeface="MS Mincho" panose="02020609040205080304" pitchFamily="49" charset="-128"/>
              </a:rPr>
              <a:t>2012 International Conference on Indoor Positioning and Indoor Navigation (IPIN)</a:t>
            </a:r>
            <a:r>
              <a:rPr lang="en-US" sz="1800" dirty="0">
                <a:solidFill>
                  <a:srgbClr val="000000"/>
                </a:solidFill>
                <a:effectLst/>
                <a:latin typeface="Times New Roman" panose="02020603050405020304" pitchFamily="18" charset="0"/>
                <a:ea typeface="MS Mincho" panose="02020609040205080304" pitchFamily="49" charset="-128"/>
              </a:rPr>
              <a:t>, 2012.</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M. D. </a:t>
            </a:r>
            <a:r>
              <a:rPr lang="en-US" sz="1800" dirty="0" err="1">
                <a:solidFill>
                  <a:srgbClr val="000000"/>
                </a:solidFill>
                <a:effectLst/>
                <a:latin typeface="Times New Roman" panose="02020603050405020304" pitchFamily="18" charset="0"/>
                <a:ea typeface="MS Mincho" panose="02020609040205080304" pitchFamily="49" charset="-128"/>
              </a:rPr>
              <a:t>Gillete</a:t>
            </a:r>
            <a:r>
              <a:rPr lang="en-US" sz="1800" dirty="0">
                <a:solidFill>
                  <a:srgbClr val="000000"/>
                </a:solidFill>
                <a:effectLst/>
                <a:latin typeface="Times New Roman" panose="02020603050405020304" pitchFamily="18" charset="0"/>
                <a:ea typeface="MS Mincho" panose="02020609040205080304" pitchFamily="49" charset="-128"/>
              </a:rPr>
              <a:t> and H. F. Silverman, "A Linear Closed-Form Algorithm for Source Localization from Time-Differences of Arrival,” </a:t>
            </a:r>
            <a:r>
              <a:rPr lang="en-US" sz="1800" i="1" dirty="0">
                <a:solidFill>
                  <a:srgbClr val="000000"/>
                </a:solidFill>
                <a:effectLst/>
                <a:latin typeface="Times New Roman" panose="02020603050405020304" pitchFamily="18" charset="0"/>
                <a:ea typeface="MS Mincho" panose="02020609040205080304" pitchFamily="49" charset="-128"/>
              </a:rPr>
              <a:t>IEEE Signal Processing Letters</a:t>
            </a:r>
            <a:r>
              <a:rPr lang="en-US" sz="1800" dirty="0">
                <a:solidFill>
                  <a:srgbClr val="000000"/>
                </a:solidFill>
                <a:effectLst/>
                <a:latin typeface="Times New Roman" panose="02020603050405020304" pitchFamily="18" charset="0"/>
                <a:ea typeface="MS Mincho" panose="02020609040205080304" pitchFamily="49" charset="-128"/>
              </a:rPr>
              <a:t>, vol. 15, pp. 1-4, 2008.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S. S. Reddi, "An Exact Solution to Range Computation with Time Delay Information for Arbitrary Array Geometries," </a:t>
            </a:r>
            <a:r>
              <a:rPr lang="en-US" sz="1800" i="1" dirty="0">
                <a:solidFill>
                  <a:srgbClr val="000000"/>
                </a:solidFill>
                <a:effectLst/>
                <a:latin typeface="Times New Roman" panose="02020603050405020304" pitchFamily="18" charset="0"/>
                <a:ea typeface="MS Mincho" panose="02020609040205080304" pitchFamily="49" charset="-128"/>
              </a:rPr>
              <a:t>IEEE Transactions on Signal Processing</a:t>
            </a:r>
            <a:r>
              <a:rPr lang="en-US" sz="1800" dirty="0">
                <a:solidFill>
                  <a:srgbClr val="000000"/>
                </a:solidFill>
                <a:effectLst/>
                <a:latin typeface="Times New Roman" panose="02020603050405020304" pitchFamily="18" charset="0"/>
                <a:ea typeface="MS Mincho" panose="02020609040205080304" pitchFamily="49" charset="-128"/>
              </a:rPr>
              <a:t>, vol. 41, no. 1, pp. 485-, 1993.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R. O. Schmidt, "A new approach to geometry of range difference location," </a:t>
            </a:r>
            <a:r>
              <a:rPr lang="en-US" sz="1800" i="1" dirty="0">
                <a:solidFill>
                  <a:srgbClr val="000000"/>
                </a:solidFill>
                <a:effectLst/>
                <a:latin typeface="Times New Roman" panose="02020603050405020304" pitchFamily="18" charset="0"/>
                <a:ea typeface="MS Mincho" panose="02020609040205080304" pitchFamily="49" charset="-128"/>
              </a:rPr>
              <a:t>IEEE Transactions on Aerospace and Electronic Systems</a:t>
            </a:r>
            <a:r>
              <a:rPr lang="en-US" sz="1800" dirty="0">
                <a:solidFill>
                  <a:srgbClr val="000000"/>
                </a:solidFill>
                <a:effectLst/>
                <a:latin typeface="Times New Roman" panose="02020603050405020304" pitchFamily="18" charset="0"/>
                <a:ea typeface="MS Mincho" panose="02020609040205080304" pitchFamily="49" charset="-128"/>
              </a:rPr>
              <a:t>, Vols. AES-8, no. 6, pp. 821-835, 1972.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R. O. Schmidt, "Least Squares Range Difference Location," </a:t>
            </a:r>
            <a:r>
              <a:rPr lang="en-US" sz="1800" i="1" dirty="0">
                <a:solidFill>
                  <a:srgbClr val="000000"/>
                </a:solidFill>
                <a:effectLst/>
                <a:latin typeface="Times New Roman" panose="02020603050405020304" pitchFamily="18" charset="0"/>
                <a:ea typeface="MS Mincho" panose="02020609040205080304" pitchFamily="49" charset="-128"/>
              </a:rPr>
              <a:t>IEEE Transactions on Aerospace and Electronic Systems,</a:t>
            </a:r>
            <a:r>
              <a:rPr lang="en-US" sz="1800" dirty="0">
                <a:solidFill>
                  <a:srgbClr val="000000"/>
                </a:solidFill>
                <a:effectLst/>
                <a:latin typeface="Times New Roman" panose="02020603050405020304" pitchFamily="18" charset="0"/>
                <a:ea typeface="MS Mincho" panose="02020609040205080304" pitchFamily="49" charset="-128"/>
              </a:rPr>
              <a:t> vol. 32, no. 1, pp. 234-242, 1996.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D. </a:t>
            </a:r>
            <a:r>
              <a:rPr lang="en-US" sz="1800" dirty="0" err="1">
                <a:solidFill>
                  <a:srgbClr val="000000"/>
                </a:solidFill>
                <a:effectLst/>
                <a:latin typeface="Times New Roman" panose="02020603050405020304" pitchFamily="18" charset="0"/>
                <a:ea typeface="MS Mincho" panose="02020609040205080304" pitchFamily="49" charset="-128"/>
              </a:rPr>
              <a:t>Vasisht</a:t>
            </a:r>
            <a:r>
              <a:rPr lang="en-US" sz="1800" dirty="0">
                <a:solidFill>
                  <a:srgbClr val="000000"/>
                </a:solidFill>
                <a:effectLst/>
                <a:latin typeface="Times New Roman" panose="02020603050405020304" pitchFamily="18" charset="0"/>
                <a:ea typeface="MS Mincho" panose="02020609040205080304" pitchFamily="49" charset="-128"/>
              </a:rPr>
              <a:t>, S. Kumar and D. </a:t>
            </a:r>
            <a:r>
              <a:rPr lang="en-US" sz="1800" dirty="0" err="1">
                <a:solidFill>
                  <a:srgbClr val="000000"/>
                </a:solidFill>
                <a:effectLst/>
                <a:latin typeface="Times New Roman" panose="02020603050405020304" pitchFamily="18" charset="0"/>
                <a:ea typeface="MS Mincho" panose="02020609040205080304" pitchFamily="49" charset="-128"/>
              </a:rPr>
              <a:t>Katabi</a:t>
            </a:r>
            <a:r>
              <a:rPr lang="en-US" sz="1800" dirty="0">
                <a:solidFill>
                  <a:srgbClr val="000000"/>
                </a:solidFill>
                <a:effectLst/>
                <a:latin typeface="Times New Roman" panose="02020603050405020304" pitchFamily="18" charset="0"/>
                <a:ea typeface="MS Mincho" panose="02020609040205080304" pitchFamily="49" charset="-128"/>
              </a:rPr>
              <a:t>, "Decimeter-Level Localization with a Single </a:t>
            </a:r>
            <a:r>
              <a:rPr lang="en-US" sz="1800" dirty="0" err="1">
                <a:solidFill>
                  <a:srgbClr val="000000"/>
                </a:solidFill>
                <a:effectLst/>
                <a:latin typeface="Times New Roman" panose="02020603050405020304" pitchFamily="18" charset="0"/>
                <a:ea typeface="MS Mincho" panose="02020609040205080304" pitchFamily="49" charset="-128"/>
              </a:rPr>
              <a:t>WiFi</a:t>
            </a:r>
            <a:r>
              <a:rPr lang="en-US" sz="1800" dirty="0">
                <a:solidFill>
                  <a:srgbClr val="000000"/>
                </a:solidFill>
                <a:effectLst/>
                <a:latin typeface="Times New Roman" panose="02020603050405020304" pitchFamily="18" charset="0"/>
                <a:ea typeface="MS Mincho" panose="02020609040205080304" pitchFamily="49" charset="-128"/>
              </a:rPr>
              <a:t> Access Point," in proc., </a:t>
            </a:r>
            <a:r>
              <a:rPr lang="en-US" sz="1800" i="1" dirty="0">
                <a:solidFill>
                  <a:srgbClr val="000000"/>
                </a:solidFill>
                <a:effectLst/>
                <a:latin typeface="Times New Roman" panose="02020603050405020304" pitchFamily="18" charset="0"/>
                <a:ea typeface="MS Mincho" panose="02020609040205080304" pitchFamily="49" charset="-128"/>
              </a:rPr>
              <a:t>13th USENIX Symposium on Networked Systems Design and Implementation</a:t>
            </a:r>
            <a:r>
              <a:rPr lang="en-US" sz="1800" dirty="0">
                <a:solidFill>
                  <a:srgbClr val="000000"/>
                </a:solidFill>
                <a:effectLst/>
                <a:latin typeface="Times New Roman" panose="02020603050405020304" pitchFamily="18" charset="0"/>
                <a:ea typeface="MS Mincho" panose="02020609040205080304" pitchFamily="49" charset="-128"/>
              </a:rPr>
              <a:t>, vol. NSDI 16, pp. 165-178, 2016.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D. </a:t>
            </a:r>
            <a:r>
              <a:rPr lang="en-US" sz="1800" dirty="0" err="1">
                <a:solidFill>
                  <a:srgbClr val="000000"/>
                </a:solidFill>
                <a:effectLst/>
                <a:latin typeface="Times New Roman" panose="02020603050405020304" pitchFamily="18" charset="0"/>
                <a:ea typeface="MS Mincho" panose="02020609040205080304" pitchFamily="49" charset="-128"/>
              </a:rPr>
              <a:t>Katabi</a:t>
            </a:r>
            <a:r>
              <a:rPr lang="en-US" sz="1800" dirty="0">
                <a:solidFill>
                  <a:srgbClr val="000000"/>
                </a:solidFill>
                <a:effectLst/>
                <a:latin typeface="Times New Roman" panose="02020603050405020304" pitchFamily="18" charset="0"/>
                <a:ea typeface="MS Mincho" panose="02020609040205080304" pitchFamily="49" charset="-128"/>
              </a:rPr>
              <a:t>, D. </a:t>
            </a:r>
            <a:r>
              <a:rPr lang="en-US" sz="1800" dirty="0" err="1">
                <a:solidFill>
                  <a:srgbClr val="000000"/>
                </a:solidFill>
                <a:effectLst/>
                <a:latin typeface="Times New Roman" panose="02020603050405020304" pitchFamily="18" charset="0"/>
                <a:ea typeface="MS Mincho" panose="02020609040205080304" pitchFamily="49" charset="-128"/>
              </a:rPr>
              <a:t>Vasisht</a:t>
            </a:r>
            <a:r>
              <a:rPr lang="en-US" sz="1800" dirty="0">
                <a:solidFill>
                  <a:srgbClr val="000000"/>
                </a:solidFill>
                <a:effectLst/>
                <a:latin typeface="Times New Roman" panose="02020603050405020304" pitchFamily="18" charset="0"/>
                <a:ea typeface="MS Mincho" panose="02020609040205080304" pitchFamily="49" charset="-128"/>
              </a:rPr>
              <a:t> and S. S. Kumar, (</a:t>
            </a:r>
            <a:r>
              <a:rPr lang="en-US" sz="1800" i="1" dirty="0">
                <a:solidFill>
                  <a:srgbClr val="000000"/>
                </a:solidFill>
                <a:effectLst/>
                <a:latin typeface="Times New Roman" panose="02020603050405020304" pitchFamily="18" charset="0"/>
                <a:ea typeface="MS Mincho" panose="02020609040205080304" pitchFamily="49" charset="-128"/>
              </a:rPr>
              <a:t>inventors</a:t>
            </a:r>
            <a:r>
              <a:rPr lang="en-US" sz="1800" dirty="0">
                <a:solidFill>
                  <a:srgbClr val="000000"/>
                </a:solidFill>
                <a:effectLst/>
                <a:latin typeface="Times New Roman" panose="02020603050405020304" pitchFamily="18" charset="0"/>
                <a:ea typeface="MS Mincho" panose="02020609040205080304" pitchFamily="49" charset="-128"/>
              </a:rPr>
              <a:t>), "Sub-Decimeter Radio Frequency Ranging". </a:t>
            </a:r>
            <a:r>
              <a:rPr lang="en-US" sz="1800" i="1" dirty="0">
                <a:solidFill>
                  <a:srgbClr val="000000"/>
                </a:solidFill>
                <a:effectLst/>
                <a:latin typeface="Times New Roman" panose="02020603050405020304" pitchFamily="18" charset="0"/>
                <a:ea typeface="MS Mincho" panose="02020609040205080304" pitchFamily="49" charset="-128"/>
              </a:rPr>
              <a:t>U.S. Patent</a:t>
            </a:r>
            <a:r>
              <a:rPr lang="en-US" sz="1800" dirty="0">
                <a:solidFill>
                  <a:srgbClr val="000000"/>
                </a:solidFill>
                <a:effectLst/>
                <a:latin typeface="Times New Roman" panose="02020603050405020304" pitchFamily="18" charset="0"/>
                <a:ea typeface="MS Mincho" panose="02020609040205080304" pitchFamily="49" charset="-128"/>
              </a:rPr>
              <a:t> 9,961,495, May 1, 2018.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S. Prager, M. S. Haynes and M. Moghaddam, "Wireless </a:t>
            </a:r>
            <a:r>
              <a:rPr lang="en-US" sz="1800" dirty="0" err="1">
                <a:solidFill>
                  <a:srgbClr val="000000"/>
                </a:solidFill>
                <a:effectLst/>
                <a:latin typeface="Times New Roman" panose="02020603050405020304" pitchFamily="18" charset="0"/>
                <a:ea typeface="MS Mincho" panose="02020609040205080304" pitchFamily="49" charset="-128"/>
              </a:rPr>
              <a:t>Subnanosecond</a:t>
            </a:r>
            <a:r>
              <a:rPr lang="en-US" sz="1800" dirty="0">
                <a:solidFill>
                  <a:srgbClr val="000000"/>
                </a:solidFill>
                <a:effectLst/>
                <a:latin typeface="Times New Roman" panose="02020603050405020304" pitchFamily="18" charset="0"/>
                <a:ea typeface="MS Mincho" panose="02020609040205080304" pitchFamily="49" charset="-128"/>
              </a:rPr>
              <a:t> RF Synchronization for Distributed Ultrawideband Software-Defined Radar Networks," </a:t>
            </a:r>
            <a:r>
              <a:rPr lang="en-US" sz="1800" i="1" dirty="0">
                <a:solidFill>
                  <a:srgbClr val="000000"/>
                </a:solidFill>
                <a:effectLst/>
                <a:latin typeface="Times New Roman" panose="02020603050405020304" pitchFamily="18" charset="0"/>
                <a:ea typeface="MS Mincho" panose="02020609040205080304" pitchFamily="49" charset="-128"/>
              </a:rPr>
              <a:t>IEEE Transactions on Microwave Theory and Techniques</a:t>
            </a:r>
            <a:r>
              <a:rPr lang="en-US" sz="1800" dirty="0">
                <a:solidFill>
                  <a:srgbClr val="000000"/>
                </a:solidFill>
                <a:effectLst/>
                <a:latin typeface="Times New Roman" panose="02020603050405020304" pitchFamily="18" charset="0"/>
                <a:ea typeface="MS Mincho" panose="02020609040205080304" pitchFamily="49" charset="-128"/>
              </a:rPr>
              <a:t>, vol. 68, no. 11, pp. 4787-4804, 2020.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L. </a:t>
            </a:r>
            <a:r>
              <a:rPr lang="en-US" sz="1800" dirty="0" err="1">
                <a:solidFill>
                  <a:srgbClr val="000000"/>
                </a:solidFill>
                <a:effectLst/>
                <a:latin typeface="Times New Roman" panose="02020603050405020304" pitchFamily="18" charset="0"/>
                <a:ea typeface="MS Mincho" panose="02020609040205080304" pitchFamily="49" charset="-128"/>
              </a:rPr>
              <a:t>Hollberg</a:t>
            </a:r>
            <a:r>
              <a:rPr lang="en-US" sz="1800" dirty="0">
                <a:solidFill>
                  <a:srgbClr val="000000"/>
                </a:solidFill>
                <a:effectLst/>
                <a:latin typeface="Times New Roman" panose="02020603050405020304" pitchFamily="18" charset="0"/>
                <a:ea typeface="MS Mincho" panose="02020609040205080304" pitchFamily="49" charset="-128"/>
              </a:rPr>
              <a:t> and J. Kitching (</a:t>
            </a:r>
            <a:r>
              <a:rPr lang="en-US" sz="1800" i="1" dirty="0">
                <a:solidFill>
                  <a:srgbClr val="000000"/>
                </a:solidFill>
                <a:effectLst/>
                <a:latin typeface="Times New Roman" panose="02020603050405020304" pitchFamily="18" charset="0"/>
                <a:ea typeface="MS Mincho" panose="02020609040205080304" pitchFamily="49" charset="-128"/>
              </a:rPr>
              <a:t>inventors</a:t>
            </a:r>
            <a:r>
              <a:rPr lang="en-US" sz="1800" dirty="0">
                <a:solidFill>
                  <a:srgbClr val="000000"/>
                </a:solidFill>
                <a:effectLst/>
                <a:latin typeface="Times New Roman" panose="02020603050405020304" pitchFamily="18" charset="0"/>
                <a:ea typeface="MS Mincho" panose="02020609040205080304" pitchFamily="49" charset="-128"/>
              </a:rPr>
              <a:t>), "Miniature Frequency Standard Based on All-optical Excitation and A Micro-machined Containment Vessel". </a:t>
            </a:r>
            <a:r>
              <a:rPr lang="en-US" sz="1800" i="1" dirty="0">
                <a:solidFill>
                  <a:srgbClr val="000000"/>
                </a:solidFill>
                <a:effectLst/>
                <a:latin typeface="Times New Roman" panose="02020603050405020304" pitchFamily="18" charset="0"/>
                <a:ea typeface="MS Mincho" panose="02020609040205080304" pitchFamily="49" charset="-128"/>
              </a:rPr>
              <a:t>U.S. Patent</a:t>
            </a:r>
            <a:r>
              <a:rPr lang="en-US" sz="1800" dirty="0">
                <a:solidFill>
                  <a:srgbClr val="000000"/>
                </a:solidFill>
                <a:effectLst/>
                <a:latin typeface="Times New Roman" panose="02020603050405020304" pitchFamily="18" charset="0"/>
                <a:ea typeface="MS Mincho" panose="02020609040205080304" pitchFamily="49" charset="-128"/>
              </a:rPr>
              <a:t> 6,806,784, Oct. 19, 2004.</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Microsemi, "Chip Scale Atomic Clock (CSAC)," Microchip, [Online]. Available: </a:t>
            </a:r>
            <a:r>
              <a:rPr lang="en-US" sz="1800" dirty="0">
                <a:solidFill>
                  <a:srgbClr val="000000"/>
                </a:solidFill>
                <a:effectLst/>
                <a:latin typeface="Times New Roman" panose="02020603050405020304" pitchFamily="18" charset="0"/>
                <a:ea typeface="MS Mincho" panose="02020609040205080304" pitchFamily="49" charset="-128"/>
                <a:hlinkClick r:id="rId5">
                  <a:extLst>
                    <a:ext uri="{A12FA001-AC4F-418D-AE19-62706E023703}">
                      <ahyp:hlinkClr xmlns:ahyp="http://schemas.microsoft.com/office/drawing/2018/hyperlinkcolor" val="tx"/>
                    </a:ext>
                  </a:extLst>
                </a:hlinkClick>
              </a:rPr>
              <a:t>https://www.microsemi.com/product-directory/clocks-frequency-references/3824-chip-scale-atomic-clock-csac</a:t>
            </a:r>
            <a:r>
              <a:rPr lang="en-US" sz="1800" dirty="0">
                <a:solidFill>
                  <a:srgbClr val="000000"/>
                </a:solidFill>
                <a:effectLst/>
                <a:latin typeface="Times New Roman" panose="02020603050405020304" pitchFamily="18" charset="0"/>
                <a:ea typeface="MS Mincho" panose="02020609040205080304" pitchFamily="49" charset="-128"/>
              </a:rPr>
              <a:t>. [Accessed 1 October 2022].</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L. Zhou, G. Li, Z. Zheng and X. Yang, "TOA Estimation with Cross Correlation-Based Music Algorithm for Wireless Location," in proc., </a:t>
            </a:r>
            <a:r>
              <a:rPr lang="en-US" sz="1800" i="1" dirty="0">
                <a:solidFill>
                  <a:srgbClr val="000000"/>
                </a:solidFill>
                <a:effectLst/>
                <a:latin typeface="Times New Roman" panose="02020603050405020304" pitchFamily="18" charset="0"/>
                <a:ea typeface="MS Mincho" panose="02020609040205080304" pitchFamily="49" charset="-128"/>
              </a:rPr>
              <a:t>2014 Fourth International Conference on Communication Systems and Network Technologies</a:t>
            </a:r>
            <a:r>
              <a:rPr lang="en-US" sz="1800" dirty="0">
                <a:solidFill>
                  <a:srgbClr val="000000"/>
                </a:solidFill>
                <a:effectLst/>
                <a:latin typeface="Times New Roman" panose="02020603050405020304" pitchFamily="18" charset="0"/>
                <a:ea typeface="MS Mincho" panose="02020609040205080304" pitchFamily="49" charset="-128"/>
              </a:rPr>
              <a:t>, 2014, pp. 862-865, </a:t>
            </a:r>
            <a:r>
              <a:rPr lang="en-US" sz="1800" dirty="0" err="1">
                <a:solidFill>
                  <a:srgbClr val="000000"/>
                </a:solidFill>
                <a:effectLst/>
                <a:latin typeface="Times New Roman" panose="02020603050405020304" pitchFamily="18" charset="0"/>
                <a:ea typeface="MS Mincho" panose="02020609040205080304" pitchFamily="49" charset="-128"/>
              </a:rPr>
              <a:t>doi</a:t>
            </a:r>
            <a:r>
              <a:rPr lang="en-US" sz="1800" dirty="0">
                <a:solidFill>
                  <a:srgbClr val="000000"/>
                </a:solidFill>
                <a:effectLst/>
                <a:latin typeface="Times New Roman" panose="02020603050405020304" pitchFamily="18" charset="0"/>
                <a:ea typeface="MS Mincho" panose="02020609040205080304" pitchFamily="49" charset="-128"/>
              </a:rPr>
              <a:t>: 10.1109/CSNT.2014.179.</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C. Knapp and G. Carter, "The Generalized Correlation Method for Estimation of Time Delay," in proc., </a:t>
            </a:r>
            <a:r>
              <a:rPr lang="en-US" sz="1800" i="1" dirty="0">
                <a:solidFill>
                  <a:srgbClr val="000000"/>
                </a:solidFill>
                <a:effectLst/>
                <a:latin typeface="Times New Roman" panose="02020603050405020304" pitchFamily="18" charset="0"/>
                <a:ea typeface="MS Mincho" panose="02020609040205080304" pitchFamily="49" charset="-128"/>
              </a:rPr>
              <a:t>IEEE Trans. Ac., </a:t>
            </a:r>
            <a:r>
              <a:rPr lang="en-US" sz="1800" i="1" dirty="0" err="1">
                <a:solidFill>
                  <a:srgbClr val="000000"/>
                </a:solidFill>
                <a:effectLst/>
                <a:latin typeface="Times New Roman" panose="02020603050405020304" pitchFamily="18" charset="0"/>
                <a:ea typeface="MS Mincho" panose="02020609040205080304" pitchFamily="49" charset="-128"/>
              </a:rPr>
              <a:t>Spch</a:t>
            </a:r>
            <a:r>
              <a:rPr lang="en-US" sz="1800" i="1" dirty="0">
                <a:solidFill>
                  <a:srgbClr val="000000"/>
                </a:solidFill>
                <a:effectLst/>
                <a:latin typeface="Times New Roman" panose="02020603050405020304" pitchFamily="18" charset="0"/>
                <a:ea typeface="MS Mincho" panose="02020609040205080304" pitchFamily="49" charset="-128"/>
              </a:rPr>
              <a:t>. and Sig. Proc. (ICASSP)</a:t>
            </a:r>
            <a:r>
              <a:rPr lang="en-US" sz="1800" dirty="0">
                <a:solidFill>
                  <a:srgbClr val="000000"/>
                </a:solidFill>
                <a:effectLst/>
                <a:latin typeface="Times New Roman" panose="02020603050405020304" pitchFamily="18" charset="0"/>
                <a:ea typeface="MS Mincho" panose="02020609040205080304" pitchFamily="49" charset="-128"/>
              </a:rPr>
              <a:t>, vol. 44, pp. 320-327, 1976.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M. Azaria and D. Hertz, "Time Delay Estimation by Generalized Cross Correlation Methods," in proc., </a:t>
            </a:r>
            <a:r>
              <a:rPr lang="en-US" sz="1800" i="1" dirty="0">
                <a:solidFill>
                  <a:srgbClr val="000000"/>
                </a:solidFill>
                <a:effectLst/>
                <a:latin typeface="Times New Roman" panose="02020603050405020304" pitchFamily="18" charset="0"/>
                <a:ea typeface="MS Mincho" panose="02020609040205080304" pitchFamily="49" charset="-128"/>
              </a:rPr>
              <a:t>IEEE Trans. Ac., </a:t>
            </a:r>
            <a:r>
              <a:rPr lang="en-US" sz="1800" i="1" dirty="0" err="1">
                <a:solidFill>
                  <a:srgbClr val="000000"/>
                </a:solidFill>
                <a:effectLst/>
                <a:latin typeface="Times New Roman" panose="02020603050405020304" pitchFamily="18" charset="0"/>
                <a:ea typeface="MS Mincho" panose="02020609040205080304" pitchFamily="49" charset="-128"/>
              </a:rPr>
              <a:t>Spch</a:t>
            </a:r>
            <a:r>
              <a:rPr lang="en-US" sz="1800" i="1" dirty="0">
                <a:solidFill>
                  <a:srgbClr val="000000"/>
                </a:solidFill>
                <a:effectLst/>
                <a:latin typeface="Times New Roman" panose="02020603050405020304" pitchFamily="18" charset="0"/>
                <a:ea typeface="MS Mincho" panose="02020609040205080304" pitchFamily="49" charset="-128"/>
              </a:rPr>
              <a:t>. and Sig. Proc. (ICASSP)</a:t>
            </a:r>
            <a:r>
              <a:rPr lang="en-US" sz="1800" dirty="0">
                <a:solidFill>
                  <a:srgbClr val="000000"/>
                </a:solidFill>
                <a:effectLst/>
                <a:latin typeface="Times New Roman" panose="02020603050405020304" pitchFamily="18" charset="0"/>
                <a:ea typeface="MS Mincho" panose="02020609040205080304" pitchFamily="49" charset="-128"/>
              </a:rPr>
              <a:t>, vol. 32, pp. 280-285, 1984.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J. </a:t>
            </a:r>
            <a:r>
              <a:rPr lang="en-US" sz="1800" dirty="0" err="1">
                <a:solidFill>
                  <a:srgbClr val="000000"/>
                </a:solidFill>
                <a:effectLst/>
                <a:latin typeface="Times New Roman" panose="02020603050405020304" pitchFamily="18" charset="0"/>
                <a:ea typeface="MS Mincho" panose="02020609040205080304" pitchFamily="49" charset="-128"/>
              </a:rPr>
              <a:t>Benesty</a:t>
            </a:r>
            <a:r>
              <a:rPr lang="en-US" sz="1800" dirty="0">
                <a:solidFill>
                  <a:srgbClr val="000000"/>
                </a:solidFill>
                <a:effectLst/>
                <a:latin typeface="Times New Roman" panose="02020603050405020304" pitchFamily="18" charset="0"/>
                <a:ea typeface="MS Mincho" panose="02020609040205080304" pitchFamily="49" charset="-128"/>
              </a:rPr>
              <a:t>, C. </a:t>
            </a:r>
            <a:r>
              <a:rPr lang="en-US" sz="1800" dirty="0" err="1">
                <a:solidFill>
                  <a:srgbClr val="000000"/>
                </a:solidFill>
                <a:effectLst/>
                <a:latin typeface="Times New Roman" panose="02020603050405020304" pitchFamily="18" charset="0"/>
                <a:ea typeface="MS Mincho" panose="02020609040205080304" pitchFamily="49" charset="-128"/>
              </a:rPr>
              <a:t>Jingdong</a:t>
            </a:r>
            <a:r>
              <a:rPr lang="en-US" sz="1800" dirty="0">
                <a:solidFill>
                  <a:srgbClr val="000000"/>
                </a:solidFill>
                <a:effectLst/>
                <a:latin typeface="Times New Roman" panose="02020603050405020304" pitchFamily="18" charset="0"/>
                <a:ea typeface="MS Mincho" panose="02020609040205080304" pitchFamily="49" charset="-128"/>
              </a:rPr>
              <a:t> and H. </a:t>
            </a:r>
            <a:r>
              <a:rPr lang="en-US" sz="1800" dirty="0" err="1">
                <a:solidFill>
                  <a:srgbClr val="000000"/>
                </a:solidFill>
                <a:effectLst/>
                <a:latin typeface="Times New Roman" panose="02020603050405020304" pitchFamily="18" charset="0"/>
                <a:ea typeface="MS Mincho" panose="02020609040205080304" pitchFamily="49" charset="-128"/>
              </a:rPr>
              <a:t>Yiteng</a:t>
            </a:r>
            <a:r>
              <a:rPr lang="en-US" sz="1800" dirty="0">
                <a:solidFill>
                  <a:srgbClr val="000000"/>
                </a:solidFill>
                <a:effectLst/>
                <a:latin typeface="Times New Roman" panose="02020603050405020304" pitchFamily="18" charset="0"/>
                <a:ea typeface="MS Mincho" panose="02020609040205080304" pitchFamily="49" charset="-128"/>
              </a:rPr>
              <a:t>, "Time-delay Estimation Via Linear Interpolation and Cross Correlation," </a:t>
            </a:r>
            <a:r>
              <a:rPr lang="en-US" sz="1800" i="1" dirty="0">
                <a:solidFill>
                  <a:srgbClr val="000000"/>
                </a:solidFill>
                <a:effectLst/>
                <a:latin typeface="Times New Roman" panose="02020603050405020304" pitchFamily="18" charset="0"/>
                <a:ea typeface="MS Mincho" panose="02020609040205080304" pitchFamily="49" charset="-128"/>
              </a:rPr>
              <a:t>IEEE Trans. Speech and Audio Proc.</a:t>
            </a:r>
            <a:r>
              <a:rPr lang="en-US" sz="1800" dirty="0">
                <a:solidFill>
                  <a:srgbClr val="000000"/>
                </a:solidFill>
                <a:effectLst/>
                <a:latin typeface="Times New Roman" panose="02020603050405020304" pitchFamily="18" charset="0"/>
                <a:ea typeface="MS Mincho" panose="02020609040205080304" pitchFamily="49" charset="-128"/>
              </a:rPr>
              <a:t>, vol. 12, pp. 509-519, 2004.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A. </a:t>
            </a:r>
            <a:r>
              <a:rPr lang="en-US" sz="1800" dirty="0" err="1">
                <a:solidFill>
                  <a:srgbClr val="000000"/>
                </a:solidFill>
                <a:effectLst/>
                <a:latin typeface="Times New Roman" panose="02020603050405020304" pitchFamily="18" charset="0"/>
                <a:ea typeface="MS Mincho" panose="02020609040205080304" pitchFamily="49" charset="-128"/>
              </a:rPr>
              <a:t>Yeredor</a:t>
            </a:r>
            <a:r>
              <a:rPr lang="en-US" sz="1800" dirty="0">
                <a:solidFill>
                  <a:srgbClr val="000000"/>
                </a:solidFill>
                <a:effectLst/>
                <a:latin typeface="Times New Roman" panose="02020603050405020304" pitchFamily="18" charset="0"/>
                <a:ea typeface="MS Mincho" panose="02020609040205080304" pitchFamily="49" charset="-128"/>
              </a:rPr>
              <a:t>, "Analysis of the Edge-effects in Frequency-domain TDOA Estimation," in proc., </a:t>
            </a:r>
            <a:r>
              <a:rPr lang="en-US" sz="1800" i="1" dirty="0">
                <a:solidFill>
                  <a:srgbClr val="000000"/>
                </a:solidFill>
                <a:effectLst/>
                <a:latin typeface="Times New Roman" panose="02020603050405020304" pitchFamily="18" charset="0"/>
                <a:ea typeface="MS Mincho" panose="02020609040205080304" pitchFamily="49" charset="-128"/>
              </a:rPr>
              <a:t>2012 IEEE International Conference on Acoustics, Speech and Signal Processing (ICASSP),</a:t>
            </a:r>
            <a:r>
              <a:rPr lang="en-US" sz="1800" dirty="0">
                <a:solidFill>
                  <a:srgbClr val="000000"/>
                </a:solidFill>
                <a:effectLst/>
                <a:latin typeface="Times New Roman" panose="02020603050405020304" pitchFamily="18" charset="0"/>
                <a:ea typeface="MS Mincho" panose="02020609040205080304" pitchFamily="49" charset="-128"/>
              </a:rPr>
              <a:t> 2012, pp. 3521-3524, </a:t>
            </a:r>
            <a:r>
              <a:rPr lang="en-US" sz="1800" dirty="0" err="1">
                <a:solidFill>
                  <a:srgbClr val="000000"/>
                </a:solidFill>
                <a:effectLst/>
                <a:latin typeface="Times New Roman" panose="02020603050405020304" pitchFamily="18" charset="0"/>
                <a:ea typeface="MS Mincho" panose="02020609040205080304" pitchFamily="49" charset="-128"/>
              </a:rPr>
              <a:t>doi</a:t>
            </a:r>
            <a:r>
              <a:rPr lang="en-US" sz="1800" dirty="0">
                <a:solidFill>
                  <a:srgbClr val="000000"/>
                </a:solidFill>
                <a:effectLst/>
                <a:latin typeface="Times New Roman" panose="02020603050405020304" pitchFamily="18" charset="0"/>
                <a:ea typeface="MS Mincho" panose="02020609040205080304" pitchFamily="49" charset="-128"/>
              </a:rPr>
              <a:t>: 10.1109/ICASSP.2012.6288676.</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X. Ning, X. Sha and X. Wu, "A TOA Estimation Method for IR-UWB Ranging Systems," in proc., </a:t>
            </a:r>
            <a:r>
              <a:rPr lang="en-US" sz="1800" i="1" dirty="0">
                <a:solidFill>
                  <a:srgbClr val="000000"/>
                </a:solidFill>
                <a:effectLst/>
                <a:latin typeface="Times New Roman" panose="02020603050405020304" pitchFamily="18" charset="0"/>
                <a:ea typeface="MS Mincho" panose="02020609040205080304" pitchFamily="49" charset="-128"/>
              </a:rPr>
              <a:t>2010 First International Conference on Pervasive Computing, Signal Processing and Applications</a:t>
            </a:r>
            <a:r>
              <a:rPr lang="en-US" sz="1800" dirty="0">
                <a:solidFill>
                  <a:srgbClr val="000000"/>
                </a:solidFill>
                <a:effectLst/>
                <a:latin typeface="Times New Roman" panose="02020603050405020304" pitchFamily="18" charset="0"/>
                <a:ea typeface="MS Mincho" panose="02020609040205080304" pitchFamily="49" charset="-128"/>
              </a:rPr>
              <a:t>, 2010, pp. 684-687, </a:t>
            </a:r>
            <a:r>
              <a:rPr lang="en-US" sz="1800" dirty="0" err="1">
                <a:solidFill>
                  <a:srgbClr val="000000"/>
                </a:solidFill>
                <a:effectLst/>
                <a:latin typeface="Times New Roman" panose="02020603050405020304" pitchFamily="18" charset="0"/>
                <a:ea typeface="MS Mincho" panose="02020609040205080304" pitchFamily="49" charset="-128"/>
              </a:rPr>
              <a:t>doi</a:t>
            </a:r>
            <a:r>
              <a:rPr lang="en-US" sz="1800" dirty="0">
                <a:solidFill>
                  <a:srgbClr val="000000"/>
                </a:solidFill>
                <a:effectLst/>
                <a:latin typeface="Times New Roman" panose="02020603050405020304" pitchFamily="18" charset="0"/>
                <a:ea typeface="MS Mincho" panose="02020609040205080304" pitchFamily="49" charset="-128"/>
              </a:rPr>
              <a:t>: 10.1109/PCSPA.2010.170.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J. Xu, Z. Wang, Q. Liu and L. Ren, "A novel TOA estimation method for unknown signal based on intra-pulse correlation accumulation," in proc., </a:t>
            </a:r>
            <a:r>
              <a:rPr lang="en-US" sz="1800" i="1" dirty="0">
                <a:solidFill>
                  <a:srgbClr val="000000"/>
                </a:solidFill>
                <a:effectLst/>
                <a:latin typeface="Times New Roman" panose="02020603050405020304" pitchFamily="18" charset="0"/>
                <a:ea typeface="MS Mincho" panose="02020609040205080304" pitchFamily="49" charset="-128"/>
              </a:rPr>
              <a:t>2016 IEEE International Conference on Signal Processing, Communications and Computing (ICSPCC)</a:t>
            </a:r>
            <a:r>
              <a:rPr lang="en-US" sz="1800" dirty="0">
                <a:solidFill>
                  <a:srgbClr val="000000"/>
                </a:solidFill>
                <a:effectLst/>
                <a:latin typeface="Times New Roman" panose="02020603050405020304" pitchFamily="18" charset="0"/>
                <a:ea typeface="MS Mincho" panose="02020609040205080304" pitchFamily="49" charset="-128"/>
              </a:rPr>
              <a:t>, 2016, pp. 1-4, </a:t>
            </a:r>
            <a:r>
              <a:rPr lang="en-US" sz="1800" dirty="0" err="1">
                <a:solidFill>
                  <a:srgbClr val="000000"/>
                </a:solidFill>
                <a:effectLst/>
                <a:latin typeface="Times New Roman" panose="02020603050405020304" pitchFamily="18" charset="0"/>
                <a:ea typeface="MS Mincho" panose="02020609040205080304" pitchFamily="49" charset="-128"/>
              </a:rPr>
              <a:t>doi</a:t>
            </a:r>
            <a:r>
              <a:rPr lang="en-US" sz="1800" dirty="0">
                <a:solidFill>
                  <a:srgbClr val="000000"/>
                </a:solidFill>
                <a:effectLst/>
                <a:latin typeface="Times New Roman" panose="02020603050405020304" pitchFamily="18" charset="0"/>
                <a:ea typeface="MS Mincho" panose="02020609040205080304" pitchFamily="49" charset="-128"/>
              </a:rPr>
              <a:t>: 10.1109/ICSPCC.2016.7753696.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N. Patwari, J. N. Ash, S. </a:t>
            </a:r>
            <a:r>
              <a:rPr lang="en-US" sz="1800" dirty="0" err="1">
                <a:solidFill>
                  <a:srgbClr val="000000"/>
                </a:solidFill>
                <a:effectLst/>
                <a:latin typeface="Times New Roman" panose="02020603050405020304" pitchFamily="18" charset="0"/>
                <a:ea typeface="MS Mincho" panose="02020609040205080304" pitchFamily="49" charset="-128"/>
              </a:rPr>
              <a:t>Kyperountas</a:t>
            </a:r>
            <a:r>
              <a:rPr lang="en-US" sz="1800" dirty="0">
                <a:solidFill>
                  <a:srgbClr val="000000"/>
                </a:solidFill>
                <a:effectLst/>
                <a:latin typeface="Times New Roman" panose="02020603050405020304" pitchFamily="18" charset="0"/>
                <a:ea typeface="MS Mincho" panose="02020609040205080304" pitchFamily="49" charset="-128"/>
              </a:rPr>
              <a:t>, A. O. Hero, R. L. Moses and N. S. </a:t>
            </a:r>
            <a:r>
              <a:rPr lang="en-US" sz="1800" dirty="0" err="1">
                <a:solidFill>
                  <a:srgbClr val="000000"/>
                </a:solidFill>
                <a:effectLst/>
                <a:latin typeface="Times New Roman" panose="02020603050405020304" pitchFamily="18" charset="0"/>
                <a:ea typeface="MS Mincho" panose="02020609040205080304" pitchFamily="49" charset="-128"/>
              </a:rPr>
              <a:t>Correal</a:t>
            </a:r>
            <a:r>
              <a:rPr lang="en-US" sz="1800" dirty="0">
                <a:solidFill>
                  <a:srgbClr val="000000"/>
                </a:solidFill>
                <a:effectLst/>
                <a:latin typeface="Times New Roman" panose="02020603050405020304" pitchFamily="18" charset="0"/>
                <a:ea typeface="MS Mincho" panose="02020609040205080304" pitchFamily="49" charset="-128"/>
              </a:rPr>
              <a:t>, "Locating the Nodes: Cooperative Localization in Wireless Sensor Networks," </a:t>
            </a:r>
            <a:r>
              <a:rPr lang="en-US" sz="1800" i="1" dirty="0">
                <a:solidFill>
                  <a:srgbClr val="000000"/>
                </a:solidFill>
                <a:effectLst/>
                <a:latin typeface="Times New Roman" panose="02020603050405020304" pitchFamily="18" charset="0"/>
                <a:ea typeface="MS Mincho" panose="02020609040205080304" pitchFamily="49" charset="-128"/>
              </a:rPr>
              <a:t>Signal Processing Magazine, IEEE</a:t>
            </a:r>
            <a:r>
              <a:rPr lang="en-US" sz="1800" dirty="0">
                <a:solidFill>
                  <a:srgbClr val="000000"/>
                </a:solidFill>
                <a:effectLst/>
                <a:latin typeface="Times New Roman" panose="02020603050405020304" pitchFamily="18" charset="0"/>
                <a:ea typeface="MS Mincho" panose="02020609040205080304" pitchFamily="49" charset="-128"/>
              </a:rPr>
              <a:t>, vol. 22, pp. 54-69, 2005.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D. J. </a:t>
            </a:r>
            <a:r>
              <a:rPr lang="en-US" sz="1800" dirty="0" err="1">
                <a:solidFill>
                  <a:srgbClr val="000000"/>
                </a:solidFill>
                <a:effectLst/>
                <a:latin typeface="Times New Roman" panose="02020603050405020304" pitchFamily="18" charset="0"/>
                <a:ea typeface="MS Mincho" panose="02020609040205080304" pitchFamily="49" charset="-128"/>
              </a:rPr>
              <a:t>Torrierri</a:t>
            </a:r>
            <a:r>
              <a:rPr lang="en-US" sz="1800" dirty="0">
                <a:solidFill>
                  <a:srgbClr val="000000"/>
                </a:solidFill>
                <a:effectLst/>
                <a:latin typeface="Times New Roman" panose="02020603050405020304" pitchFamily="18" charset="0"/>
                <a:ea typeface="MS Mincho" panose="02020609040205080304" pitchFamily="49" charset="-128"/>
              </a:rPr>
              <a:t>, "Statistical Theory of Passive Location Systems," </a:t>
            </a:r>
            <a:r>
              <a:rPr lang="en-US" sz="1800" i="1" dirty="0">
                <a:solidFill>
                  <a:srgbClr val="000000"/>
                </a:solidFill>
                <a:effectLst/>
                <a:latin typeface="Times New Roman" panose="02020603050405020304" pitchFamily="18" charset="0"/>
                <a:ea typeface="MS Mincho" panose="02020609040205080304" pitchFamily="49" charset="-128"/>
              </a:rPr>
              <a:t>IEEE Trans. On Aerospace and Electronic Systems</a:t>
            </a:r>
            <a:r>
              <a:rPr lang="en-US" sz="1800" dirty="0">
                <a:solidFill>
                  <a:srgbClr val="000000"/>
                </a:solidFill>
                <a:effectLst/>
                <a:latin typeface="Times New Roman" panose="02020603050405020304" pitchFamily="18" charset="0"/>
                <a:ea typeface="MS Mincho" panose="02020609040205080304" pitchFamily="49" charset="-128"/>
              </a:rPr>
              <a:t>, vol. 20, no. 2, pp. 183-198, 1984.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R. </a:t>
            </a:r>
            <a:r>
              <a:rPr lang="en-US" sz="1800" dirty="0" err="1">
                <a:solidFill>
                  <a:srgbClr val="000000"/>
                </a:solidFill>
                <a:effectLst/>
                <a:latin typeface="Times New Roman" panose="02020603050405020304" pitchFamily="18" charset="0"/>
                <a:ea typeface="MS Mincho" panose="02020609040205080304" pitchFamily="49" charset="-128"/>
              </a:rPr>
              <a:t>Kaune</a:t>
            </a:r>
            <a:r>
              <a:rPr lang="en-US" sz="1800" dirty="0">
                <a:solidFill>
                  <a:srgbClr val="000000"/>
                </a:solidFill>
                <a:effectLst/>
                <a:latin typeface="Times New Roman" panose="02020603050405020304" pitchFamily="18" charset="0"/>
                <a:ea typeface="MS Mincho" panose="02020609040205080304" pitchFamily="49" charset="-128"/>
              </a:rPr>
              <a:t>, J. </a:t>
            </a:r>
            <a:r>
              <a:rPr lang="en-US" sz="1800" dirty="0" err="1">
                <a:solidFill>
                  <a:srgbClr val="000000"/>
                </a:solidFill>
                <a:effectLst/>
                <a:latin typeface="Times New Roman" panose="02020603050405020304" pitchFamily="18" charset="0"/>
                <a:ea typeface="MS Mincho" panose="02020609040205080304" pitchFamily="49" charset="-128"/>
              </a:rPr>
              <a:t>Hörst</a:t>
            </a:r>
            <a:r>
              <a:rPr lang="en-US" sz="1800" dirty="0">
                <a:solidFill>
                  <a:srgbClr val="000000"/>
                </a:solidFill>
                <a:effectLst/>
                <a:latin typeface="Times New Roman" panose="02020603050405020304" pitchFamily="18" charset="0"/>
                <a:ea typeface="MS Mincho" panose="02020609040205080304" pitchFamily="49" charset="-128"/>
              </a:rPr>
              <a:t> and W. Koch, "Accuracy analysis for TDOA localization in sensor networks," in proc., </a:t>
            </a:r>
            <a:r>
              <a:rPr lang="en-US" sz="1800" i="1" dirty="0">
                <a:solidFill>
                  <a:srgbClr val="000000"/>
                </a:solidFill>
                <a:effectLst/>
                <a:latin typeface="Times New Roman" panose="02020603050405020304" pitchFamily="18" charset="0"/>
                <a:ea typeface="MS Mincho" panose="02020609040205080304" pitchFamily="49" charset="-128"/>
              </a:rPr>
              <a:t>14th International Conference on Information Fusion</a:t>
            </a:r>
            <a:r>
              <a:rPr lang="en-US" sz="1800" dirty="0">
                <a:solidFill>
                  <a:srgbClr val="000000"/>
                </a:solidFill>
                <a:effectLst/>
                <a:latin typeface="Times New Roman" panose="02020603050405020304" pitchFamily="18" charset="0"/>
                <a:ea typeface="MS Mincho" panose="02020609040205080304" pitchFamily="49" charset="-128"/>
              </a:rPr>
              <a:t>, pp. 1-8, 2011.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S. M. Kay, Fundamentals of Statistical Signal Processing: Estimation Theory, Prentice Hall PTR, 1993. </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Y. Wang and K. C. Ho, "TDOA Source Localization in the Presence of Synchronization Clock Bias and Sensor Position Errors," </a:t>
            </a:r>
            <a:r>
              <a:rPr lang="en-US" sz="1800" i="1" dirty="0">
                <a:solidFill>
                  <a:srgbClr val="000000"/>
                </a:solidFill>
                <a:effectLst/>
                <a:latin typeface="Times New Roman" panose="02020603050405020304" pitchFamily="18" charset="0"/>
                <a:ea typeface="MS Mincho" panose="02020609040205080304" pitchFamily="49" charset="-128"/>
              </a:rPr>
              <a:t>IEEE Transactions on Signal Processing</a:t>
            </a:r>
            <a:r>
              <a:rPr lang="en-US" sz="1800" dirty="0">
                <a:solidFill>
                  <a:srgbClr val="000000"/>
                </a:solidFill>
                <a:effectLst/>
                <a:latin typeface="Times New Roman" panose="02020603050405020304" pitchFamily="18" charset="0"/>
                <a:ea typeface="MS Mincho" panose="02020609040205080304" pitchFamily="49" charset="-128"/>
              </a:rPr>
              <a:t>, vol. 61, no. 18, pp. 4532-4544, 2013.</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C. Peters and M. A. Thornton, "Cooperative UAS Geolocation of Emitters with Multi-Sensor-Bounded Timing and Localization Error," 2023 IEEE Aerospace Conference, Big Sky, MT, USA, 2023, pp. 1-13, </a:t>
            </a:r>
            <a:r>
              <a:rPr lang="en-US" sz="1800" dirty="0" err="1">
                <a:solidFill>
                  <a:srgbClr val="000000"/>
                </a:solidFill>
                <a:effectLst/>
                <a:latin typeface="Times New Roman" panose="02020603050405020304" pitchFamily="18" charset="0"/>
                <a:ea typeface="MS Mincho" panose="02020609040205080304" pitchFamily="49" charset="-128"/>
              </a:rPr>
              <a:t>doi</a:t>
            </a:r>
            <a:r>
              <a:rPr lang="en-US" sz="1800" dirty="0">
                <a:solidFill>
                  <a:srgbClr val="000000"/>
                </a:solidFill>
                <a:effectLst/>
                <a:latin typeface="Times New Roman" panose="02020603050405020304" pitchFamily="18" charset="0"/>
                <a:ea typeface="MS Mincho" panose="02020609040205080304" pitchFamily="49" charset="-128"/>
              </a:rPr>
              <a:t>: 10.1109/AERO55745.2023.10116023.</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C. Peters and M. A. Thornton, “Evaluation of Environmental and Accumulated Errors in Localization with Cooperative UAS Arrays”, submitted to 2024 IEEE Wireless and Microwave Technology Conference.</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W. Khawaja, I. </a:t>
            </a:r>
            <a:r>
              <a:rPr lang="en-US" sz="1800" dirty="0" err="1">
                <a:solidFill>
                  <a:srgbClr val="000000"/>
                </a:solidFill>
                <a:effectLst/>
                <a:latin typeface="Times New Roman" panose="02020603050405020304" pitchFamily="18" charset="0"/>
                <a:ea typeface="MS Mincho" panose="02020609040205080304" pitchFamily="49" charset="-128"/>
              </a:rPr>
              <a:t>Guvenc</a:t>
            </a:r>
            <a:r>
              <a:rPr lang="en-US" sz="1800" dirty="0">
                <a:solidFill>
                  <a:srgbClr val="000000"/>
                </a:solidFill>
                <a:effectLst/>
                <a:latin typeface="Times New Roman" panose="02020603050405020304" pitchFamily="18" charset="0"/>
                <a:ea typeface="MS Mincho" panose="02020609040205080304" pitchFamily="49" charset="-128"/>
              </a:rPr>
              <a:t>, D. W. </a:t>
            </a:r>
            <a:r>
              <a:rPr lang="en-US" sz="1800" dirty="0" err="1">
                <a:solidFill>
                  <a:srgbClr val="000000"/>
                </a:solidFill>
                <a:effectLst/>
                <a:latin typeface="Times New Roman" panose="02020603050405020304" pitchFamily="18" charset="0"/>
                <a:ea typeface="MS Mincho" panose="02020609040205080304" pitchFamily="49" charset="-128"/>
              </a:rPr>
              <a:t>Matolak</a:t>
            </a:r>
            <a:r>
              <a:rPr lang="en-US" sz="1800" dirty="0">
                <a:solidFill>
                  <a:srgbClr val="000000"/>
                </a:solidFill>
                <a:effectLst/>
                <a:latin typeface="Times New Roman" panose="02020603050405020304" pitchFamily="18" charset="0"/>
                <a:ea typeface="MS Mincho" panose="02020609040205080304" pitchFamily="49" charset="-128"/>
              </a:rPr>
              <a:t>, U. -C. </a:t>
            </a:r>
            <a:r>
              <a:rPr lang="en-US" sz="1800" dirty="0" err="1">
                <a:solidFill>
                  <a:srgbClr val="000000"/>
                </a:solidFill>
                <a:effectLst/>
                <a:latin typeface="Times New Roman" panose="02020603050405020304" pitchFamily="18" charset="0"/>
                <a:ea typeface="MS Mincho" panose="02020609040205080304" pitchFamily="49" charset="-128"/>
              </a:rPr>
              <a:t>Fiebig</a:t>
            </a:r>
            <a:r>
              <a:rPr lang="en-US" sz="1800" dirty="0">
                <a:solidFill>
                  <a:srgbClr val="000000"/>
                </a:solidFill>
                <a:effectLst/>
                <a:latin typeface="Times New Roman" panose="02020603050405020304" pitchFamily="18" charset="0"/>
                <a:ea typeface="MS Mincho" panose="02020609040205080304" pitchFamily="49" charset="-128"/>
              </a:rPr>
              <a:t> and N. Schneckenburger, "A Survey of Air-to-Ground Propagation Channel Modeling for Unmanned Aerial Vehicles," in IEEE Communications Surveys &amp; Tutorials, vol. 21, no. 3, pp. 2361-2391, </a:t>
            </a:r>
            <a:r>
              <a:rPr lang="en-US" sz="1800" dirty="0" err="1">
                <a:solidFill>
                  <a:srgbClr val="000000"/>
                </a:solidFill>
                <a:effectLst/>
                <a:latin typeface="Times New Roman" panose="02020603050405020304" pitchFamily="18" charset="0"/>
                <a:ea typeface="MS Mincho" panose="02020609040205080304" pitchFamily="49" charset="-128"/>
              </a:rPr>
              <a:t>thirdquarter</a:t>
            </a:r>
            <a:r>
              <a:rPr lang="en-US" sz="1800" dirty="0">
                <a:solidFill>
                  <a:srgbClr val="000000"/>
                </a:solidFill>
                <a:effectLst/>
                <a:latin typeface="Times New Roman" panose="02020603050405020304" pitchFamily="18" charset="0"/>
                <a:ea typeface="MS Mincho" panose="02020609040205080304" pitchFamily="49" charset="-128"/>
              </a:rPr>
              <a:t> 2019, </a:t>
            </a:r>
            <a:r>
              <a:rPr lang="en-US" sz="1800" dirty="0" err="1">
                <a:solidFill>
                  <a:srgbClr val="000000"/>
                </a:solidFill>
                <a:effectLst/>
                <a:latin typeface="Times New Roman" panose="02020603050405020304" pitchFamily="18" charset="0"/>
                <a:ea typeface="MS Mincho" panose="02020609040205080304" pitchFamily="49" charset="-128"/>
              </a:rPr>
              <a:t>doi</a:t>
            </a:r>
            <a:r>
              <a:rPr lang="en-US" sz="1800" dirty="0">
                <a:solidFill>
                  <a:srgbClr val="000000"/>
                </a:solidFill>
                <a:effectLst/>
                <a:latin typeface="Times New Roman" panose="02020603050405020304" pitchFamily="18" charset="0"/>
                <a:ea typeface="MS Mincho" panose="02020609040205080304" pitchFamily="49" charset="-128"/>
              </a:rPr>
              <a:t>: 10.1109/COMST.2019.2915069.</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Radiocommunication Sector of International Telecommunication Union, "Propagation data and prediction methods for the planning of short-range outdoor radiocommunication systems and radio local area networks in the frequency range 300 MHz to 100 GHz", Rec. ITU-R P. 1411–12 ITU Recommendation, Aug. 2023.</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Radiocommunication Sector of International Telecommunication Union. Recommendation ITU-R P.838-3: Specific attenuation model for rain for use in prediction methods. P Series, </a:t>
            </a:r>
            <a:r>
              <a:rPr lang="en-US" sz="1800" dirty="0" err="1">
                <a:solidFill>
                  <a:srgbClr val="000000"/>
                </a:solidFill>
                <a:effectLst/>
                <a:latin typeface="Times New Roman" panose="02020603050405020304" pitchFamily="18" charset="0"/>
                <a:ea typeface="MS Mincho" panose="02020609040205080304" pitchFamily="49" charset="-128"/>
              </a:rPr>
              <a:t>Radiowave</a:t>
            </a:r>
            <a:r>
              <a:rPr lang="en-US" sz="1800" dirty="0">
                <a:solidFill>
                  <a:srgbClr val="000000"/>
                </a:solidFill>
                <a:effectLst/>
                <a:latin typeface="Times New Roman" panose="02020603050405020304" pitchFamily="18" charset="0"/>
                <a:ea typeface="MS Mincho" panose="02020609040205080304" pitchFamily="49" charset="-128"/>
              </a:rPr>
              <a:t> Propagation 2005.</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Radiocommunication Sector of International Telecommunication Union. Recommendation ITU-R P.676-10: Attenuation by atmospheric gases 2013.</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The MathWorks, Inc. (2023). Communications Toolbox version: 8 (R2023a). Available: </a:t>
            </a:r>
            <a:r>
              <a:rPr lang="en-US" sz="1800" dirty="0">
                <a:solidFill>
                  <a:srgbClr val="000000"/>
                </a:solidFill>
                <a:effectLst/>
                <a:latin typeface="Times New Roman" panose="02020603050405020304" pitchFamily="18" charset="0"/>
                <a:ea typeface="MS Mincho" panose="02020609040205080304" pitchFamily="49" charset="-128"/>
                <a:hlinkClick r:id="rId6">
                  <a:extLst>
                    <a:ext uri="{A12FA001-AC4F-418D-AE19-62706E023703}">
                      <ahyp:hlinkClr xmlns:ahyp="http://schemas.microsoft.com/office/drawing/2018/hyperlinkcolor" val="tx"/>
                    </a:ext>
                  </a:extLst>
                </a:hlinkClick>
              </a:rPr>
              <a:t>https://www.mathworks.com</a:t>
            </a:r>
            <a:r>
              <a:rPr lang="en-US" sz="1800" dirty="0">
                <a:solidFill>
                  <a:srgbClr val="000000"/>
                </a:solidFill>
                <a:effectLst/>
                <a:latin typeface="Times New Roman" panose="02020603050405020304" pitchFamily="18" charset="0"/>
                <a:ea typeface="MS Mincho" panose="02020609040205080304" pitchFamily="49" charset="-128"/>
              </a:rPr>
              <a:t>. [Accessed 08 August 2023].</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Crane, Robert K. Electromagnetic Wave Propagation through Rain. Wiley, 1996.</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D. W. </a:t>
            </a:r>
            <a:r>
              <a:rPr lang="en-US" sz="1800" dirty="0" err="1">
                <a:solidFill>
                  <a:srgbClr val="000000"/>
                </a:solidFill>
                <a:effectLst/>
                <a:latin typeface="Times New Roman" panose="02020603050405020304" pitchFamily="18" charset="0"/>
                <a:ea typeface="MS Mincho" panose="02020609040205080304" pitchFamily="49" charset="-128"/>
              </a:rPr>
              <a:t>Matolak</a:t>
            </a:r>
            <a:r>
              <a:rPr lang="en-US" sz="1800" dirty="0">
                <a:solidFill>
                  <a:srgbClr val="000000"/>
                </a:solidFill>
                <a:effectLst/>
                <a:latin typeface="Times New Roman" panose="02020603050405020304" pitchFamily="18" charset="0"/>
                <a:ea typeface="MS Mincho" panose="02020609040205080304" pitchFamily="49" charset="-128"/>
              </a:rPr>
              <a:t> and R. Sun, "Air-ground channel characterization for unmanned aircraft systems: The near-urban environment," MILCOM 2015 - 2015 IEEE Military Communications Conference, Tampa, FL, USA, 2015, pp. 1656-1660, </a:t>
            </a:r>
            <a:r>
              <a:rPr lang="en-US" sz="1800" dirty="0" err="1">
                <a:solidFill>
                  <a:srgbClr val="000000"/>
                </a:solidFill>
                <a:effectLst/>
                <a:latin typeface="Times New Roman" panose="02020603050405020304" pitchFamily="18" charset="0"/>
                <a:ea typeface="MS Mincho" panose="02020609040205080304" pitchFamily="49" charset="-128"/>
              </a:rPr>
              <a:t>doi</a:t>
            </a:r>
            <a:r>
              <a:rPr lang="en-US" sz="1800" dirty="0">
                <a:solidFill>
                  <a:srgbClr val="000000"/>
                </a:solidFill>
                <a:effectLst/>
                <a:latin typeface="Times New Roman" panose="02020603050405020304" pitchFamily="18" charset="0"/>
                <a:ea typeface="MS Mincho" panose="02020609040205080304" pitchFamily="49" charset="-128"/>
              </a:rPr>
              <a:t>: 10.1109/MILCOM.2015.7357682.</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J. </a:t>
            </a:r>
            <a:r>
              <a:rPr lang="en-US" sz="1800" dirty="0" err="1">
                <a:solidFill>
                  <a:srgbClr val="000000"/>
                </a:solidFill>
                <a:effectLst/>
                <a:latin typeface="Times New Roman" panose="02020603050405020304" pitchFamily="18" charset="0"/>
                <a:ea typeface="MS Mincho" panose="02020609040205080304" pitchFamily="49" charset="-128"/>
              </a:rPr>
              <a:t>Holis</a:t>
            </a:r>
            <a:r>
              <a:rPr lang="en-US" sz="1800" dirty="0">
                <a:solidFill>
                  <a:srgbClr val="000000"/>
                </a:solidFill>
                <a:effectLst/>
                <a:latin typeface="Times New Roman" panose="02020603050405020304" pitchFamily="18" charset="0"/>
                <a:ea typeface="MS Mincho" panose="02020609040205080304" pitchFamily="49" charset="-128"/>
              </a:rPr>
              <a:t> and P. </a:t>
            </a:r>
            <a:r>
              <a:rPr lang="en-US" sz="1800" dirty="0" err="1">
                <a:solidFill>
                  <a:srgbClr val="000000"/>
                </a:solidFill>
                <a:effectLst/>
                <a:latin typeface="Times New Roman" panose="02020603050405020304" pitchFamily="18" charset="0"/>
                <a:ea typeface="MS Mincho" panose="02020609040205080304" pitchFamily="49" charset="-128"/>
              </a:rPr>
              <a:t>Pechac</a:t>
            </a:r>
            <a:r>
              <a:rPr lang="en-US" sz="1800" dirty="0">
                <a:solidFill>
                  <a:srgbClr val="000000"/>
                </a:solidFill>
                <a:effectLst/>
                <a:latin typeface="Times New Roman" panose="02020603050405020304" pitchFamily="18" charset="0"/>
                <a:ea typeface="MS Mincho" panose="02020609040205080304" pitchFamily="49" charset="-128"/>
              </a:rPr>
              <a:t>, "Elevation Dependent Shadowing Model for Mobile Communications via High Altitude Platforms in Built-Up Areas," in IEEE Transactions on Antennas and Propagation, vol. 56, no. 4, pp. 1078-1084, April 2008, </a:t>
            </a:r>
            <a:r>
              <a:rPr lang="en-US" sz="1800" dirty="0" err="1">
                <a:solidFill>
                  <a:srgbClr val="000000"/>
                </a:solidFill>
                <a:effectLst/>
                <a:latin typeface="Times New Roman" panose="02020603050405020304" pitchFamily="18" charset="0"/>
                <a:ea typeface="MS Mincho" panose="02020609040205080304" pitchFamily="49" charset="-128"/>
              </a:rPr>
              <a:t>doi</a:t>
            </a:r>
            <a:r>
              <a:rPr lang="en-US" sz="1800" dirty="0">
                <a:solidFill>
                  <a:srgbClr val="000000"/>
                </a:solidFill>
                <a:effectLst/>
                <a:latin typeface="Times New Roman" panose="02020603050405020304" pitchFamily="18" charset="0"/>
                <a:ea typeface="MS Mincho" panose="02020609040205080304" pitchFamily="49" charset="-128"/>
              </a:rPr>
              <a:t>: 10.1109/TAP.2008.919209.</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H.-M. Huang, E. Messina, and J. Albus, Autonomy Levels for Unmanned Systems (ALFUS) Framework, Volume II: Framework Models Version 1.0, National Institute of Standards and Technology, standard, December 2007.</a:t>
            </a: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W. E. Hoover and U. S., Algorithms for confidence circles and ellipses, United States National Ocean Service of Charting and Geodetic Services, Tech. Rep., 1984, </a:t>
            </a:r>
            <a:r>
              <a:rPr lang="en-US" sz="1800" dirty="0" err="1">
                <a:solidFill>
                  <a:srgbClr val="000000"/>
                </a:solidFill>
                <a:effectLst/>
                <a:latin typeface="Times New Roman" panose="02020603050405020304" pitchFamily="18" charset="0"/>
                <a:ea typeface="MS Mincho" panose="02020609040205080304" pitchFamily="49" charset="-128"/>
              </a:rPr>
              <a:t>nOAA</a:t>
            </a:r>
            <a:r>
              <a:rPr lang="en-US" sz="1800" dirty="0">
                <a:solidFill>
                  <a:srgbClr val="000000"/>
                </a:solidFill>
                <a:effectLst/>
                <a:latin typeface="Times New Roman" panose="02020603050405020304" pitchFamily="18" charset="0"/>
                <a:ea typeface="MS Mincho" panose="02020609040205080304" pitchFamily="49" charset="-128"/>
              </a:rPr>
              <a:t> technical report NOS 107 C&amp;GS 3. [Online]. Available: </a:t>
            </a:r>
            <a:r>
              <a:rPr lang="en-US" sz="1800" dirty="0">
                <a:solidFill>
                  <a:srgbClr val="000000"/>
                </a:solidFill>
                <a:effectLst/>
                <a:latin typeface="Times New Roman" panose="02020603050405020304" pitchFamily="18" charset="0"/>
                <a:ea typeface="MS Mincho" panose="02020609040205080304" pitchFamily="49" charset="-128"/>
                <a:hlinkClick r:id="rId7"/>
              </a:rPr>
              <a:t>https://repository.library.noaa.gov/view/noaa/23141</a:t>
            </a:r>
            <a:endParaRPr lang="en-US" sz="1800" dirty="0">
              <a:solidFill>
                <a:srgbClr val="000000"/>
              </a:solidFill>
              <a:effectLst/>
              <a:latin typeface="Times New Roman" panose="02020603050405020304" pitchFamily="18" charset="0"/>
              <a:ea typeface="MS Mincho" panose="02020609040205080304" pitchFamily="49" charset="-128"/>
            </a:endParaRPr>
          </a:p>
          <a:p>
            <a:pPr marL="284163" marR="0" lvl="0" indent="-171450" algn="just">
              <a:lnSpc>
                <a:spcPts val="900"/>
              </a:lnSpc>
              <a:spcBef>
                <a:spcPts val="0"/>
              </a:spcBef>
              <a:spcAft>
                <a:spcPts val="100"/>
              </a:spcAft>
              <a:buFont typeface="+mj-lt"/>
              <a:buAutoNum type="arabicPeriod"/>
              <a:tabLst>
                <a:tab pos="228600" algn="l"/>
                <a:tab pos="284163" algn="l"/>
              </a:tabLst>
            </a:pPr>
            <a:r>
              <a:rPr lang="en-US" sz="1800" dirty="0">
                <a:solidFill>
                  <a:srgbClr val="000000"/>
                </a:solidFill>
                <a:effectLst/>
                <a:latin typeface="Times New Roman" panose="02020603050405020304" pitchFamily="18" charset="0"/>
                <a:ea typeface="MS Mincho" panose="02020609040205080304" pitchFamily="49" charset="-128"/>
              </a:rPr>
              <a:t>J. Jyoti and R. S. </a:t>
            </a:r>
            <a:r>
              <a:rPr lang="en-US" sz="1800" dirty="0" err="1">
                <a:solidFill>
                  <a:srgbClr val="000000"/>
                </a:solidFill>
                <a:effectLst/>
                <a:latin typeface="Times New Roman" panose="02020603050405020304" pitchFamily="18" charset="0"/>
                <a:ea typeface="MS Mincho" panose="02020609040205080304" pitchFamily="49" charset="-128"/>
              </a:rPr>
              <a:t>Batth</a:t>
            </a:r>
            <a:r>
              <a:rPr lang="en-US" sz="1800" dirty="0">
                <a:solidFill>
                  <a:srgbClr val="000000"/>
                </a:solidFill>
                <a:effectLst/>
                <a:latin typeface="Times New Roman" panose="02020603050405020304" pitchFamily="18" charset="0"/>
                <a:ea typeface="MS Mincho" panose="02020609040205080304" pitchFamily="49" charset="-128"/>
              </a:rPr>
              <a:t>, Unmanned aerial vehicles (</a:t>
            </a:r>
            <a:r>
              <a:rPr lang="en-US" sz="1800" dirty="0" err="1">
                <a:solidFill>
                  <a:srgbClr val="000000"/>
                </a:solidFill>
                <a:effectLst/>
                <a:latin typeface="Times New Roman" panose="02020603050405020304" pitchFamily="18" charset="0"/>
                <a:ea typeface="MS Mincho" panose="02020609040205080304" pitchFamily="49" charset="-128"/>
              </a:rPr>
              <a:t>uav</a:t>
            </a:r>
            <a:r>
              <a:rPr lang="en-US" sz="1800" dirty="0">
                <a:solidFill>
                  <a:srgbClr val="000000"/>
                </a:solidFill>
                <a:effectLst/>
                <a:latin typeface="Times New Roman" panose="02020603050405020304" pitchFamily="18" charset="0"/>
                <a:ea typeface="MS Mincho" panose="02020609040205080304" pitchFamily="49" charset="-128"/>
              </a:rPr>
              <a:t>) path planning approaches, in 2021 International Conference on Computing Sciences (ICCS), 2021, pp. 76-82.</a:t>
            </a:r>
          </a:p>
          <a:p>
            <a:pPr marL="284163" marR="0" lvl="0" indent="-171450" algn="just">
              <a:lnSpc>
                <a:spcPts val="900"/>
              </a:lnSpc>
              <a:spcBef>
                <a:spcPts val="0"/>
              </a:spcBef>
              <a:spcAft>
                <a:spcPts val="100"/>
              </a:spcAft>
              <a:buFont typeface="+mj-lt"/>
              <a:buAutoNum type="arabicPeriod"/>
              <a:tabLst>
                <a:tab pos="228600" algn="l"/>
                <a:tab pos="284163" algn="l"/>
              </a:tabLst>
            </a:pPr>
            <a:endParaRPr lang="en-US" sz="1800" dirty="0">
              <a:solidFill>
                <a:srgbClr val="000000"/>
              </a:solidFill>
              <a:effectLst/>
              <a:latin typeface="Times New Roman" panose="02020603050405020304" pitchFamily="18" charset="0"/>
              <a:ea typeface="MS Mincho" panose="02020609040205080304" pitchFamily="49" charset="-128"/>
            </a:endParaRPr>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REFERENCES</a:t>
            </a:r>
            <a:endParaRPr kumimoji="0" lang="en-US" sz="3441" b="1" i="0" u="none" strike="noStrike" kern="1200" cap="none" spc="0" normalizeH="0" baseline="0" noProof="0" dirty="0">
              <a:ln>
                <a:noFill/>
              </a:ln>
              <a:solidFill>
                <a:srgbClr val="000090"/>
              </a:solidFill>
              <a:effectLst/>
              <a:uLnTx/>
              <a:uFillTx/>
              <a:latin typeface="Arial"/>
              <a:ea typeface="+mn-ea"/>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082614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D21620-D60D-EDDD-4041-A504FE281B14}"/>
              </a:ext>
            </a:extLst>
          </p:cNvPr>
          <p:cNvSpPr>
            <a:spLocks noGrp="1"/>
          </p:cNvSpPr>
          <p:nvPr>
            <p:ph type="sldNum" sz="quarter" idx="12"/>
          </p:nvPr>
        </p:nvSpPr>
        <p:spPr/>
        <p:txBody>
          <a:bodyPr/>
          <a:lstStyle/>
          <a:p>
            <a:fld id="{E49D12B5-1F4B-40CE-A449-61311DB644E4}" type="slidenum">
              <a:rPr lang="en-US" smtClean="0"/>
              <a:t>41</a:t>
            </a:fld>
            <a:endParaRPr lang="en-US"/>
          </a:p>
        </p:txBody>
      </p:sp>
      <p:pic>
        <p:nvPicPr>
          <p:cNvPr id="1025" name="Picture 1">
            <a:extLst>
              <a:ext uri="{FF2B5EF4-FFF2-40B4-BE49-F238E27FC236}">
                <a16:creationId xmlns:a16="http://schemas.microsoft.com/office/drawing/2014/main" id="{E7B87EDC-BEA8-1F28-2BC7-953DE0DC6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0" y="1853306"/>
            <a:ext cx="48006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DE032D9-3F46-B7A6-8457-BF5C25D14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5982" y="1813056"/>
            <a:ext cx="4800600" cy="3600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
            <a:extLst>
              <a:ext uri="{FF2B5EF4-FFF2-40B4-BE49-F238E27FC236}">
                <a16:creationId xmlns:a16="http://schemas.microsoft.com/office/drawing/2014/main" id="{19C305F2-B349-38ED-671F-FDD0E0473489}"/>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rPr>
              <a:t>LOCA in 2-D and 3-D</a:t>
            </a:r>
            <a:endParaRPr kumimoji="0" lang="en-US" sz="3441" b="1" i="0" u="none" strike="noStrike" kern="1200" cap="none" spc="0" normalizeH="0" baseline="0" noProof="0" dirty="0">
              <a:ln>
                <a:noFill/>
              </a:ln>
              <a:solidFill>
                <a:srgbClr val="000090"/>
              </a:solidFill>
              <a:effectLst/>
              <a:uLnTx/>
              <a:uFillTx/>
              <a:latin typeface="Arial"/>
              <a:ea typeface="+mn-ea"/>
              <a:cs typeface="+mn-cs"/>
            </a:endParaRPr>
          </a:p>
        </p:txBody>
      </p:sp>
    </p:spTree>
    <p:extLst>
      <p:ext uri="{BB962C8B-B14F-4D97-AF65-F5344CB8AC3E}">
        <p14:creationId xmlns:p14="http://schemas.microsoft.com/office/powerpoint/2010/main" val="1477704973"/>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Archive</a:t>
            </a:r>
            <a:endParaRPr lang="en-US" dirty="0">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dirty="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1335072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5976059" cy="5086852"/>
          </a:xfrm>
        </p:spPr>
        <p:txBody>
          <a:bodyPr vert="horz" lIns="91440" tIns="45720" rIns="91440" bIns="45720" rtlCol="0" anchor="t">
            <a:normAutofit fontScale="32500" lnSpcReduction="20000"/>
          </a:bodyPr>
          <a:lstStyle/>
          <a:p>
            <a:pPr algn="l"/>
            <a:r>
              <a:rPr lang="en-US" dirty="0">
                <a:ea typeface="+mn-lt"/>
                <a:cs typeface="+mn-lt"/>
                <a:hlinkClick r:id="rId3"/>
              </a:rPr>
              <a:t>Survey Paper</a:t>
            </a:r>
            <a:r>
              <a:rPr lang="en-US" dirty="0">
                <a:ea typeface="+mn-lt"/>
                <a:cs typeface="+mn-lt"/>
              </a:rPr>
              <a:t> identifies several approaches to modeling Large Scale fading effects: when LOS path between UAV Rx &amp; emitter Tx gets obstructed by an object that is large relative to the wavelength</a:t>
            </a:r>
            <a:endParaRPr lang="en-US" dirty="0"/>
          </a:p>
          <a:p>
            <a:pPr marL="457200" indent="-457200" algn="l">
              <a:buFont typeface="Arial" panose="020B0604020202020204" pitchFamily="34" charset="0"/>
              <a:buAutoNum type="arabicPeriod"/>
            </a:pPr>
            <a:r>
              <a:rPr lang="en-US" dirty="0">
                <a:ea typeface="+mn-lt"/>
                <a:cs typeface="+mn-lt"/>
              </a:rPr>
              <a:t>FSPL log-distance: Uses FSPL with an additional random variable for shadowing</a:t>
            </a:r>
          </a:p>
          <a:p>
            <a:pPr marL="457200" indent="-457200" algn="l">
              <a:buFont typeface="Arial" panose="020B0604020202020204" pitchFamily="34" charset="0"/>
              <a:buAutoNum type="arabicPeriod"/>
            </a:pPr>
            <a:r>
              <a:rPr lang="en-US" dirty="0">
                <a:cs typeface="Arial"/>
              </a:rPr>
              <a:t>Floating Intercept (FI) PL: uses a slope &amp; intercept with a random variable for shadowing</a:t>
            </a:r>
          </a:p>
          <a:p>
            <a:pPr marL="914400" lvl="1" indent="-457200" algn="l">
              <a:buAutoNum type="arabicPeriod"/>
            </a:pPr>
            <a:r>
              <a:rPr lang="en-US" dirty="0">
                <a:cs typeface="Arial"/>
              </a:rPr>
              <a:t>At short distances, model provides underestimated PL</a:t>
            </a:r>
          </a:p>
          <a:p>
            <a:pPr marL="914400" lvl="1" indent="-457200" algn="l">
              <a:buAutoNum type="arabicPeriod"/>
            </a:pPr>
            <a:r>
              <a:rPr lang="en-US" dirty="0">
                <a:cs typeface="Arial"/>
              </a:rPr>
              <a:t>At larger distances, model provides overestimated PL</a:t>
            </a:r>
          </a:p>
          <a:p>
            <a:pPr marL="457200" indent="-457200" algn="l">
              <a:buAutoNum type="arabicPeriod"/>
            </a:pPr>
            <a:r>
              <a:rPr lang="en-US" b="1" dirty="0">
                <a:cs typeface="Arial"/>
              </a:rPr>
              <a:t>Dual Slope PL: for areas where the channel characteristics do not drastically change, especially with NLOS paths &amp; complex geometries. Uses a distance threshold.</a:t>
            </a:r>
          </a:p>
          <a:p>
            <a:pPr marL="914400" lvl="1" indent="-457200" algn="l">
              <a:buFont typeface="Arial"/>
              <a:buChar char="•"/>
            </a:pPr>
            <a:r>
              <a:rPr lang="en-US" b="1" dirty="0">
                <a:cs typeface="Arial"/>
                <a:hlinkClick r:id="rId4"/>
              </a:rPr>
              <a:t>Ref 127</a:t>
            </a:r>
            <a:r>
              <a:rPr lang="en-US" b="1" dirty="0">
                <a:cs typeface="Arial"/>
              </a:rPr>
              <a:t> &amp; </a:t>
            </a:r>
            <a:r>
              <a:rPr lang="en-US" b="1" dirty="0">
                <a:cs typeface="Arial"/>
                <a:hlinkClick r:id="rId5"/>
              </a:rPr>
              <a:t>Ref 131</a:t>
            </a:r>
          </a:p>
          <a:p>
            <a:pPr marL="457200" indent="-457200" algn="l">
              <a:buAutoNum type="arabicPeriod"/>
            </a:pPr>
            <a:r>
              <a:rPr lang="en-US" b="1" dirty="0">
                <a:cs typeface="Arial"/>
              </a:rPr>
              <a:t>Log-Distance PL – uses 1, but with additional NLOS shadowing due to buildings (</a:t>
            </a:r>
            <a:r>
              <a:rPr lang="en-US" b="1" dirty="0">
                <a:cs typeface="Arial"/>
                <a:hlinkClick r:id="rId6"/>
              </a:rPr>
              <a:t>ref 125</a:t>
            </a:r>
            <a:r>
              <a:rPr lang="en-US" b="1" dirty="0">
                <a:cs typeface="Arial"/>
              </a:rPr>
              <a:t>)</a:t>
            </a:r>
          </a:p>
          <a:p>
            <a:pPr marL="457200" indent="-457200" algn="l">
              <a:buAutoNum type="arabicPeriod"/>
            </a:pPr>
            <a:r>
              <a:rPr lang="en-US" dirty="0">
                <a:cs typeface="Arial"/>
              </a:rPr>
              <a:t>Modified FSPL: takes into account 3D motion of UAVs, especially with elevation effects (</a:t>
            </a:r>
            <a:r>
              <a:rPr lang="en-US" dirty="0">
                <a:cs typeface="Arial"/>
                <a:hlinkClick r:id="rId7"/>
              </a:rPr>
              <a:t>ref 114</a:t>
            </a:r>
            <a:r>
              <a:rPr lang="en-US" dirty="0">
                <a:cs typeface="Arial"/>
              </a:rPr>
              <a:t> &amp; 133 uses LOS &amp; NLOS)</a:t>
            </a:r>
          </a:p>
          <a:p>
            <a:pPr marL="457200" indent="-457200" algn="l">
              <a:buAutoNum type="arabicPeriod"/>
            </a:pPr>
            <a:r>
              <a:rPr lang="en-US" dirty="0">
                <a:cs typeface="Arial"/>
              </a:rPr>
              <a:t>Two-ray PL: Log-normal random variable is either UAV shadowing OR MPCs from terrestrial scatterers (choose the appropriate RV based on environment)</a:t>
            </a:r>
          </a:p>
          <a:p>
            <a:pPr marL="457200" indent="-457200" algn="l">
              <a:buAutoNum type="arabicPeriod"/>
            </a:pPr>
            <a:r>
              <a:rPr lang="en-US" dirty="0">
                <a:cs typeface="Arial"/>
              </a:rPr>
              <a:t>Log-Distance FI: log-distance FI models for the PLE and shadowing</a:t>
            </a:r>
          </a:p>
          <a:p>
            <a:pPr marL="457200" indent="-457200" algn="l">
              <a:buAutoNum type="arabicPeriod"/>
            </a:pPr>
            <a:r>
              <a:rPr lang="en-US" dirty="0">
                <a:cs typeface="Arial"/>
              </a:rPr>
              <a:t>LOS/NLOS Mixture: Average PL over probabilities of LOS &amp; NLOS. Prob. LOS takes into account avg. Urban geometry. Does not include variability – which is needed for multipath.</a:t>
            </a:r>
          </a:p>
          <a:p>
            <a:pPr algn="l"/>
            <a:r>
              <a:rPr lang="en-US" dirty="0">
                <a:cs typeface="Arial"/>
              </a:rPr>
              <a:t>Overall</a:t>
            </a:r>
          </a:p>
          <a:p>
            <a:pPr marL="457200" indent="-457200" algn="l">
              <a:buFont typeface="Arial"/>
              <a:buChar char="•"/>
            </a:pPr>
            <a:r>
              <a:rPr lang="en-US" dirty="0">
                <a:cs typeface="Arial"/>
              </a:rPr>
              <a:t>Two-Ray is better for open field, rural, and over sea</a:t>
            </a:r>
          </a:p>
          <a:p>
            <a:pPr marL="457200" indent="-457200" algn="l">
              <a:buFont typeface="Arial"/>
              <a:buChar char="•"/>
            </a:pPr>
            <a:r>
              <a:rPr lang="en-US" dirty="0">
                <a:cs typeface="Arial"/>
              </a:rPr>
              <a:t>3-ray or 4-ray is better for large number of scatterers whose heights are comparable to UAV height (</a:t>
            </a:r>
            <a:r>
              <a:rPr lang="en-US" dirty="0">
                <a:cs typeface="Arial"/>
                <a:hlinkClick r:id="rId8"/>
              </a:rPr>
              <a:t>ref 78</a:t>
            </a:r>
            <a:r>
              <a:rPr lang="en-US" dirty="0">
                <a:cs typeface="Arial"/>
              </a:rPr>
              <a:t>), log-distance PL model is used best for urban environments (#4 above)</a:t>
            </a:r>
          </a:p>
          <a:p>
            <a:pPr marL="457200" indent="-457200" algn="l">
              <a:buFont typeface="Arial"/>
              <a:buChar char="•"/>
            </a:pPr>
            <a:r>
              <a:rPr lang="en-US" dirty="0">
                <a:cs typeface="Arial"/>
              </a:rPr>
              <a:t>Table V: for complex geometrical environments with large number of scatterers in a LOS path between the GS and the UAV, a DS PL (#3) may be best</a:t>
            </a:r>
          </a:p>
          <a:p>
            <a:pPr marL="914400" lvl="1" indent="-457200" algn="l">
              <a:buFont typeface="Arial"/>
              <a:buChar char="•"/>
            </a:pPr>
            <a:r>
              <a:rPr lang="en-US" dirty="0">
                <a:cs typeface="Arial"/>
              </a:rPr>
              <a:t>Per ref 108 (</a:t>
            </a:r>
            <a:r>
              <a:rPr lang="en-US" dirty="0">
                <a:cs typeface="Arial"/>
                <a:hlinkClick r:id="rId9"/>
              </a:rPr>
              <a:t>Link</a:t>
            </a:r>
            <a:r>
              <a:rPr lang="en-US" dirty="0">
                <a:cs typeface="Arial"/>
              </a:rPr>
              <a:t>) : two categories of received power: </a:t>
            </a:r>
          </a:p>
          <a:p>
            <a:pPr marL="1371600" lvl="2" indent="-457200" algn="l">
              <a:buFont typeface="Arial"/>
              <a:buChar char="•"/>
            </a:pPr>
            <a:r>
              <a:rPr lang="en-US" dirty="0">
                <a:cs typeface="Arial"/>
              </a:rPr>
              <a:t>(Rays 1 &amp; 2) Persistent components arising from LOS and ground reflection paths</a:t>
            </a:r>
          </a:p>
          <a:p>
            <a:pPr marL="1371600" lvl="2" indent="-457200" algn="l">
              <a:buFont typeface="Arial"/>
              <a:buChar char="•"/>
            </a:pPr>
            <a:r>
              <a:rPr lang="en-US" dirty="0">
                <a:cs typeface="Arial"/>
              </a:rPr>
              <a:t>(Rays 3+) Others from the surrounding scatterers.</a:t>
            </a:r>
          </a:p>
          <a:p>
            <a:pPr algn="l"/>
            <a:r>
              <a:rPr lang="en-US" dirty="0">
                <a:cs typeface="Arial"/>
              </a:rPr>
              <a:t>Other References</a:t>
            </a:r>
          </a:p>
          <a:p>
            <a:pPr marL="342900" indent="-342900" algn="l">
              <a:buChar char="•"/>
            </a:pPr>
            <a:r>
              <a:rPr lang="en-US" dirty="0">
                <a:cs typeface="Arial"/>
                <a:hlinkClick r:id="rId10"/>
              </a:rPr>
              <a:t>Ref 113</a:t>
            </a:r>
            <a:r>
              <a:rPr lang="en-US" dirty="0">
                <a:cs typeface="Arial"/>
              </a:rPr>
              <a:t>; </a:t>
            </a:r>
            <a:r>
              <a:rPr lang="en-US" dirty="0">
                <a:cs typeface="Arial"/>
                <a:hlinkClick r:id="rId11"/>
              </a:rPr>
              <a:t>Ref 57</a:t>
            </a:r>
            <a:r>
              <a:rPr lang="en-US" dirty="0">
                <a:cs typeface="Arial"/>
              </a:rPr>
              <a:t> is only for 2 GHz; </a:t>
            </a:r>
            <a:r>
              <a:rPr lang="en-US" dirty="0">
                <a:cs typeface="Arial"/>
                <a:hlinkClick r:id="rId12"/>
              </a:rPr>
              <a:t>Ref 61</a:t>
            </a:r>
            <a:r>
              <a:rPr lang="en-US" dirty="0">
                <a:cs typeface="Arial"/>
              </a:rPr>
              <a:t> does not account for MP; Ref 81 does not provide a model; </a:t>
            </a:r>
            <a:r>
              <a:rPr lang="en-US" dirty="0">
                <a:cs typeface="Arial"/>
                <a:hlinkClick r:id="rId13"/>
              </a:rPr>
              <a:t>Ref 82</a:t>
            </a:r>
            <a:r>
              <a:rPr lang="en-US" dirty="0">
                <a:cs typeface="Arial"/>
              </a:rPr>
              <a:t>; </a:t>
            </a:r>
          </a:p>
          <a:p>
            <a:pPr algn="l"/>
            <a:endParaRPr lang="en-US" sz="2500" dirty="0">
              <a:solidFill>
                <a:srgbClr val="0563C1"/>
              </a:solidFill>
              <a:cs typeface="Arial"/>
            </a:endParaRPr>
          </a:p>
          <a:p>
            <a:pPr algn="l"/>
            <a:r>
              <a:rPr lang="en-US" sz="3100" b="1" i="1" dirty="0">
                <a:solidFill>
                  <a:srgbClr val="0563C1"/>
                </a:solidFill>
                <a:cs typeface="Arial"/>
                <a:hlinkClick r:id="rId10"/>
              </a:rPr>
              <a:t>Ref 113</a:t>
            </a:r>
            <a:r>
              <a:rPr lang="en-US" sz="3100" b="1" i="1" dirty="0">
                <a:solidFill>
                  <a:srgbClr val="1B1A97"/>
                </a:solidFill>
                <a:cs typeface="Arial"/>
              </a:rPr>
              <a:t>; Starting point!!!</a:t>
            </a:r>
            <a:endParaRPr lang="en-US" sz="3100" b="1" i="1" dirty="0">
              <a:cs typeface="Arial"/>
            </a:endParaRPr>
          </a:p>
          <a:p>
            <a:pPr marL="457200" indent="-457200" algn="l">
              <a:buFont typeface="Lucida Grande"/>
              <a:buAutoNum type="arabicPeriod"/>
            </a:pPr>
            <a:endParaRPr lang="en-US" dirty="0">
              <a:cs typeface="Arial"/>
            </a:endParaRPr>
          </a:p>
          <a:p>
            <a:pPr marL="914400" lvl="1" indent="-457200" algn="l">
              <a:buFont typeface="Lucida Grande"/>
              <a:buAutoNum type="arabicPeriod"/>
            </a:pPr>
            <a:endParaRPr lang="en-US" dirty="0">
              <a:cs typeface="Arial"/>
            </a:endParaRPr>
          </a:p>
          <a:p>
            <a:pPr marL="1371600" lvl="2" indent="-457200" algn="l">
              <a:buFont typeface="Wingdings" charset="2"/>
              <a:buAutoNum type="arabicPeriod"/>
            </a:pPr>
            <a:endParaRPr lang="en-US" dirty="0">
              <a:cs typeface="Arial"/>
            </a:endParaRPr>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Modeling Options</a:t>
            </a:r>
            <a:endParaRPr lang="en-US" dirty="0">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dirty="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5" name="Picture 4" descr="A table with text and numbers&#10;&#10;Description automatically generated">
            <a:extLst>
              <a:ext uri="{FF2B5EF4-FFF2-40B4-BE49-F238E27FC236}">
                <a16:creationId xmlns:a16="http://schemas.microsoft.com/office/drawing/2014/main" id="{01604FA9-AE8B-0BC3-503D-6D3B77696859}"/>
              </a:ext>
            </a:extLst>
          </p:cNvPr>
          <p:cNvPicPr>
            <a:picLocks noChangeAspect="1"/>
          </p:cNvPicPr>
          <p:nvPr/>
        </p:nvPicPr>
        <p:blipFill>
          <a:blip r:embed="rId14"/>
          <a:stretch>
            <a:fillRect/>
          </a:stretch>
        </p:blipFill>
        <p:spPr>
          <a:xfrm>
            <a:off x="6496999" y="825856"/>
            <a:ext cx="5656038" cy="4189939"/>
          </a:xfrm>
          <a:prstGeom prst="rect">
            <a:avLst/>
          </a:prstGeom>
        </p:spPr>
      </p:pic>
      <p:sp>
        <p:nvSpPr>
          <p:cNvPr id="6" name="Rectangle 5">
            <a:extLst>
              <a:ext uri="{FF2B5EF4-FFF2-40B4-BE49-F238E27FC236}">
                <a16:creationId xmlns:a16="http://schemas.microsoft.com/office/drawing/2014/main" id="{9A120B1D-4354-4C42-649D-DF6EE695E6F5}"/>
              </a:ext>
            </a:extLst>
          </p:cNvPr>
          <p:cNvSpPr/>
          <p:nvPr/>
        </p:nvSpPr>
        <p:spPr>
          <a:xfrm>
            <a:off x="6535271" y="1622611"/>
            <a:ext cx="5656728" cy="1452282"/>
          </a:xfrm>
          <a:prstGeom prst="rect">
            <a:avLst/>
          </a:prstGeom>
          <a:noFill/>
          <a:ln w="5715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21BF24-0663-CE4B-82F9-1271C9B0CDAE}"/>
              </a:ext>
            </a:extLst>
          </p:cNvPr>
          <p:cNvSpPr/>
          <p:nvPr/>
        </p:nvSpPr>
        <p:spPr>
          <a:xfrm>
            <a:off x="6499412" y="4769222"/>
            <a:ext cx="5656728" cy="286871"/>
          </a:xfrm>
          <a:prstGeom prst="rect">
            <a:avLst/>
          </a:prstGeom>
          <a:noFill/>
          <a:ln w="5715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660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11068010" cy="5086852"/>
          </a:xfrm>
        </p:spPr>
        <p:txBody>
          <a:bodyPr vert="horz" lIns="91440" tIns="45720" rIns="91440" bIns="45720" rtlCol="0" anchor="t">
            <a:normAutofit/>
          </a:bodyPr>
          <a:lstStyle/>
          <a:p>
            <a:pPr marL="457200" indent="-457200" algn="l">
              <a:buAutoNum type="arabicPeriod"/>
            </a:pPr>
            <a:r>
              <a:rPr lang="en-US" dirty="0"/>
              <a:t>Determine RF propagation path loss for a given Emitter/Receiver pair for the following conditions:</a:t>
            </a:r>
          </a:p>
          <a:p>
            <a:pPr marL="914400" lvl="1" indent="-457200" algn="l">
              <a:buFont typeface="Arial"/>
              <a:buChar char="•"/>
            </a:pPr>
            <a:r>
              <a:rPr lang="en-US" dirty="0"/>
              <a:t>Free space (using Free Space Path Loss model)</a:t>
            </a:r>
            <a:endParaRPr lang="en-US" dirty="0">
              <a:cs typeface="Arial"/>
            </a:endParaRPr>
          </a:p>
          <a:p>
            <a:pPr marL="914400" lvl="1" indent="-457200" algn="l">
              <a:buFont typeface="Arial"/>
              <a:buChar char="•"/>
            </a:pPr>
            <a:r>
              <a:rPr lang="en-US" dirty="0" err="1"/>
              <a:t>LoS</a:t>
            </a:r>
            <a:r>
              <a:rPr lang="en-US" dirty="0"/>
              <a:t> (using ITU-R 1411)</a:t>
            </a:r>
            <a:endParaRPr lang="en-US" dirty="0">
              <a:cs typeface="Arial"/>
            </a:endParaRPr>
          </a:p>
          <a:p>
            <a:pPr marL="914400" lvl="1" indent="-457200" algn="l">
              <a:buFont typeface="Arial"/>
              <a:buChar char="•"/>
            </a:pPr>
            <a:r>
              <a:rPr lang="en-US" dirty="0" err="1"/>
              <a:t>NLoS</a:t>
            </a:r>
            <a:r>
              <a:rPr lang="en-US" dirty="0"/>
              <a:t> (using ITU-R 1411)</a:t>
            </a:r>
            <a:endParaRPr lang="en-US" dirty="0">
              <a:cs typeface="Arial"/>
            </a:endParaRPr>
          </a:p>
          <a:p>
            <a:pPr marL="914400" lvl="1" indent="-457200" algn="l">
              <a:buFont typeface="Arial"/>
              <a:buChar char="•"/>
            </a:pPr>
            <a:r>
              <a:rPr lang="en-US" dirty="0">
                <a:cs typeface="Arial"/>
              </a:rPr>
              <a:t>Rain Attenuation (using Crane model)</a:t>
            </a:r>
          </a:p>
          <a:p>
            <a:pPr marL="457200" indent="-457200" algn="l">
              <a:buAutoNum type="arabicPeriod"/>
            </a:pPr>
            <a:r>
              <a:rPr lang="en-US" dirty="0">
                <a:cs typeface="Arial"/>
              </a:rPr>
              <a:t>Determine probability that the pair is in a building or ground scattering condition (using Pang model)</a:t>
            </a:r>
          </a:p>
          <a:p>
            <a:pPr marL="457200" indent="-457200" algn="l">
              <a:buAutoNum type="arabicPeriod"/>
            </a:pPr>
            <a:r>
              <a:rPr lang="en-US" dirty="0">
                <a:cs typeface="Arial"/>
              </a:rPr>
              <a:t>Multiply probability for each condition against path loss, and sum all results for total path loss</a:t>
            </a:r>
          </a:p>
          <a:p>
            <a:pPr marL="457200" indent="-457200" algn="l">
              <a:buAutoNum type="arabicPeriod"/>
            </a:pPr>
            <a:r>
              <a:rPr lang="en-US" dirty="0">
                <a:cs typeface="Arial"/>
              </a:rPr>
              <a:t>Convert resultant path loss to "Time of Flight" using Free Space model</a:t>
            </a:r>
          </a:p>
          <a:p>
            <a:pPr marL="800100" lvl="1" indent="-342900" algn="l">
              <a:buFont typeface="Arial" panose="020B0604020202020204" pitchFamily="34" charset="0"/>
              <a:buChar char="•"/>
            </a:pPr>
            <a:endParaRPr lang="en-US">
              <a:cs typeface="Arial"/>
            </a:endParaRPr>
          </a:p>
        </p:txBody>
      </p:sp>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ea typeface="黑体"/>
                <a:cs typeface="Arial"/>
              </a:rPr>
              <a:t>Time Delay Determination</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1196702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4FFA85A-0DDA-EA0E-9CF1-5A2F62DBBC8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211C88-3ED4-0181-A7D1-B08058FEBC91}"/>
              </a:ext>
            </a:extLst>
          </p:cNvPr>
          <p:cNvSpPr>
            <a:spLocks noGrp="1"/>
          </p:cNvSpPr>
          <p:nvPr>
            <p:ph type="sldNum" sz="quarter" idx="12"/>
          </p:nvPr>
        </p:nvSpPr>
        <p:spPr/>
        <p:txBody>
          <a:bodyPr/>
          <a:lstStyle/>
          <a:p>
            <a:fld id="{E49D12B5-1F4B-40CE-A449-61311DB644E4}" type="slidenum">
              <a:rPr lang="en-US" smtClean="0"/>
              <a:t>45</a:t>
            </a:fld>
            <a:endParaRPr lang="en-US"/>
          </a:p>
        </p:txBody>
      </p:sp>
      <p:sp>
        <p:nvSpPr>
          <p:cNvPr id="22" name="TextBox 5">
            <a:extLst>
              <a:ext uri="{FF2B5EF4-FFF2-40B4-BE49-F238E27FC236}">
                <a16:creationId xmlns:a16="http://schemas.microsoft.com/office/drawing/2014/main" id="{A21F0B88-E3B6-6A05-E625-6A5802137239}"/>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RMS Delay Spread</a:t>
            </a:r>
            <a:endParaRPr lang="en-US" dirty="0">
              <a:cs typeface="+mn-cs"/>
            </a:endParaRPr>
          </a:p>
        </p:txBody>
      </p:sp>
      <p:pic>
        <p:nvPicPr>
          <p:cNvPr id="23" name="Content Placeholder 22">
            <a:extLst>
              <a:ext uri="{FF2B5EF4-FFF2-40B4-BE49-F238E27FC236}">
                <a16:creationId xmlns:a16="http://schemas.microsoft.com/office/drawing/2014/main" id="{D91E30DD-6284-927E-8407-7996D3EA94AC}"/>
              </a:ext>
            </a:extLst>
          </p:cNvPr>
          <p:cNvPicPr>
            <a:picLocks noGrp="1" noChangeAspect="1"/>
          </p:cNvPicPr>
          <p:nvPr>
            <p:ph idx="1"/>
          </p:nvPr>
        </p:nvPicPr>
        <p:blipFill>
          <a:blip r:embed="rId2"/>
          <a:stretch>
            <a:fillRect/>
          </a:stretch>
        </p:blipFill>
        <p:spPr>
          <a:xfrm>
            <a:off x="3044081" y="1101725"/>
            <a:ext cx="5637113" cy="4351338"/>
          </a:xfrm>
          <a:prstGeom prst="rect">
            <a:avLst/>
          </a:prstGeom>
        </p:spPr>
      </p:pic>
    </p:spTree>
    <p:extLst>
      <p:ext uri="{BB962C8B-B14F-4D97-AF65-F5344CB8AC3E}">
        <p14:creationId xmlns:p14="http://schemas.microsoft.com/office/powerpoint/2010/main" val="297706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nchor="t">
            <a:spAutoFit/>
          </a:bodyPr>
          <a:lstStyle/>
          <a:p>
            <a:pPr algn="ctr">
              <a:defRPr/>
            </a:pPr>
            <a:r>
              <a:rPr lang="en-US" altLang="zh-CN" sz="3400" b="1" dirty="0">
                <a:solidFill>
                  <a:srgbClr val="000090"/>
                </a:solidFill>
                <a:latin typeface="Arial"/>
                <a:ea typeface="黑体"/>
              </a:rPr>
              <a:t>System Assumptions</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Subtitle 2">
            <a:extLst>
              <a:ext uri="{FF2B5EF4-FFF2-40B4-BE49-F238E27FC236}">
                <a16:creationId xmlns:a16="http://schemas.microsoft.com/office/drawing/2014/main" id="{4C4BDD08-06D2-E883-AC5E-1A3F22995008}"/>
              </a:ext>
            </a:extLst>
          </p:cNvPr>
          <p:cNvSpPr txBox="1">
            <a:spLocks/>
          </p:cNvSpPr>
          <p:nvPr/>
        </p:nvSpPr>
        <p:spPr>
          <a:xfrm>
            <a:off x="530067" y="1025114"/>
            <a:ext cx="11211990" cy="5089028"/>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100000"/>
              </a:lnSpc>
              <a:spcBef>
                <a:spcPts val="300"/>
              </a:spcBef>
              <a:spcAft>
                <a:spcPts val="300"/>
              </a:spcAft>
              <a:buClr>
                <a:schemeClr val="tx1"/>
              </a:buClr>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00000"/>
              </a:lnSpc>
              <a:spcBef>
                <a:spcPts val="300"/>
              </a:spcBef>
              <a:spcAft>
                <a:spcPts val="300"/>
              </a:spcAft>
              <a:buClr>
                <a:schemeClr val="tx1"/>
              </a:buClr>
              <a:buFont typeface="Lucida Grande"/>
              <a:buNone/>
              <a:defRPr sz="2000" kern="1200">
                <a:solidFill>
                  <a:srgbClr val="1B1A97"/>
                </a:solidFill>
                <a:latin typeface="+mn-lt"/>
                <a:ea typeface="+mn-ea"/>
                <a:cs typeface="+mn-cs"/>
              </a:defRPr>
            </a:lvl2pPr>
            <a:lvl3pPr marL="914400" indent="0" algn="ctr" defTabSz="914400" rtl="0" eaLnBrk="1" latinLnBrk="0" hangingPunct="1">
              <a:lnSpc>
                <a:spcPct val="100000"/>
              </a:lnSpc>
              <a:spcBef>
                <a:spcPts val="300"/>
              </a:spcBef>
              <a:spcAft>
                <a:spcPts val="300"/>
              </a:spcAft>
              <a:buClr>
                <a:schemeClr val="tx1"/>
              </a:buClr>
              <a:buFont typeface="Wingdings" charset="2"/>
              <a:buNone/>
              <a:defRPr sz="1800" kern="1200">
                <a:solidFill>
                  <a:srgbClr val="1B1A97"/>
                </a:solidFill>
                <a:latin typeface="+mn-lt"/>
                <a:ea typeface="+mn-ea"/>
                <a:cs typeface="+mn-cs"/>
              </a:defRPr>
            </a:lvl3pPr>
            <a:lvl4pPr marL="1371600" indent="0" algn="ctr" defTabSz="914400" rtl="0" eaLnBrk="1" latinLnBrk="0" hangingPunct="1">
              <a:lnSpc>
                <a:spcPct val="100000"/>
              </a:lnSpc>
              <a:spcBef>
                <a:spcPts val="300"/>
              </a:spcBef>
              <a:spcAft>
                <a:spcPts val="300"/>
              </a:spcAft>
              <a:buClr>
                <a:schemeClr val="tx1"/>
              </a:buClr>
              <a:buFont typeface="Courier New"/>
              <a:buNone/>
              <a:defRPr sz="1600" kern="1200">
                <a:solidFill>
                  <a:srgbClr val="1B1A97"/>
                </a:solidFill>
                <a:latin typeface="+mn-lt"/>
                <a:ea typeface="+mn-ea"/>
                <a:cs typeface="+mn-cs"/>
              </a:defRPr>
            </a:lvl4pPr>
            <a:lvl5pPr marL="1828800" indent="0" algn="ctr" defTabSz="914400" rtl="0" eaLnBrk="1" latinLnBrk="0" hangingPunct="1">
              <a:lnSpc>
                <a:spcPct val="100000"/>
              </a:lnSpc>
              <a:spcBef>
                <a:spcPts val="300"/>
              </a:spcBef>
              <a:spcAft>
                <a:spcPts val="300"/>
              </a:spcAft>
              <a:buClr>
                <a:schemeClr val="tx1"/>
              </a:buClr>
              <a:buFont typeface="Lucida Grande"/>
              <a:buNone/>
              <a:defRPr sz="1600" kern="1200">
                <a:solidFill>
                  <a:srgbClr val="1B1A97"/>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a:t>“Cooperative” UAS System</a:t>
            </a:r>
          </a:p>
          <a:p>
            <a:pPr marL="800100" lvl="1" indent="-342900" algn="l">
              <a:buFont typeface="Arial" panose="020B0604020202020204" pitchFamily="34" charset="0"/>
              <a:buChar char="•"/>
            </a:pPr>
            <a:r>
              <a:rPr lang="en-US" dirty="0"/>
              <a:t>UAS array operates as a collective unit</a:t>
            </a:r>
          </a:p>
          <a:p>
            <a:pPr marL="800100" lvl="1" indent="-342900" algn="l">
              <a:buFont typeface="Arial" panose="020B0604020202020204" pitchFamily="34" charset="0"/>
              <a:buChar char="•"/>
            </a:pPr>
            <a:r>
              <a:rPr lang="en-US" dirty="0"/>
              <a:t>Signal measurements &amp; individual locations are shared via wireless network</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Cooperative UAS System model assumptions: </a:t>
            </a:r>
          </a:p>
          <a:p>
            <a:pPr marL="800100" lvl="1" indent="-342900" algn="l">
              <a:buFont typeface="Arial" panose="020B0604020202020204" pitchFamily="34" charset="0"/>
              <a:buChar char="•"/>
            </a:pPr>
            <a:r>
              <a:rPr lang="en-US" dirty="0">
                <a:cs typeface="Arial"/>
              </a:rPr>
              <a:t>5 GHz signal</a:t>
            </a:r>
          </a:p>
          <a:p>
            <a:pPr marL="800100" lvl="1" indent="-342900" algn="l">
              <a:buFont typeface="Arial" panose="020B0604020202020204" pitchFamily="34" charset="0"/>
              <a:buChar char="•"/>
            </a:pPr>
            <a:r>
              <a:rPr lang="en-US" dirty="0">
                <a:cs typeface="Arial"/>
              </a:rPr>
              <a:t>Omnidirectional sensor antennas</a:t>
            </a:r>
          </a:p>
          <a:p>
            <a:pPr marL="800100" lvl="1" indent="-342900" algn="l">
              <a:buFont typeface="Arial" panose="020B0604020202020204" pitchFamily="34" charset="0"/>
              <a:buChar char="•"/>
            </a:pPr>
            <a:r>
              <a:rPr lang="en-US" dirty="0">
                <a:cs typeface="Arial"/>
              </a:rPr>
              <a:t>Fixed (and known) locations during measurement epochs</a:t>
            </a:r>
          </a:p>
          <a:p>
            <a:pPr marL="800100" lvl="1" indent="-342900" algn="l">
              <a:buFont typeface="Arial" panose="020B0604020202020204" pitchFamily="34" charset="0"/>
              <a:buChar char="•"/>
            </a:pPr>
            <a:r>
              <a:rPr lang="en-US" dirty="0">
                <a:cs typeface="Arial"/>
              </a:rPr>
              <a:t>Sufficient SNR &amp; bandwidth in 500m “cube”</a:t>
            </a:r>
          </a:p>
          <a:p>
            <a:pPr marL="800100" lvl="1" indent="-342900" algn="l">
              <a:buFont typeface="Arial" panose="020B0604020202020204" pitchFamily="34" charset="0"/>
              <a:buChar char="•"/>
            </a:pPr>
            <a:r>
              <a:rPr lang="en-US" dirty="0">
                <a:cs typeface="Arial"/>
              </a:rPr>
              <a:t>Synchronized clocks</a:t>
            </a:r>
          </a:p>
          <a:p>
            <a:pPr marL="800100" lvl="1" indent="-342900" algn="l">
              <a:buFont typeface="Arial" panose="020B0604020202020204" pitchFamily="34" charset="0"/>
              <a:buChar char="•"/>
            </a:pPr>
            <a:endParaRPr lang="en-US" dirty="0">
              <a:cs typeface="Arial"/>
            </a:endParaRPr>
          </a:p>
          <a:p>
            <a:pPr marL="342900" indent="-342900" algn="l">
              <a:buFont typeface="Arial" panose="020B0604020202020204" pitchFamily="34" charset="0"/>
              <a:buChar char="•"/>
            </a:pPr>
            <a:r>
              <a:rPr lang="en-US" dirty="0">
                <a:cs typeface="Arial"/>
              </a:rPr>
              <a:t>Emitter assumptions:</a:t>
            </a:r>
          </a:p>
          <a:p>
            <a:pPr marL="800100" lvl="1" indent="-342900" algn="l">
              <a:buFont typeface="Arial" panose="020B0604020202020204" pitchFamily="34" charset="0"/>
              <a:buChar char="•"/>
            </a:pPr>
            <a:r>
              <a:rPr lang="en-US" dirty="0">
                <a:cs typeface="Arial"/>
              </a:rPr>
              <a:t>5 GHz signal</a:t>
            </a:r>
          </a:p>
          <a:p>
            <a:pPr marL="800100" lvl="1" indent="-342900" algn="l">
              <a:buFont typeface="Arial" panose="020B0604020202020204" pitchFamily="34" charset="0"/>
              <a:buChar char="•"/>
            </a:pPr>
            <a:r>
              <a:rPr lang="en-US" dirty="0">
                <a:cs typeface="Arial"/>
              </a:rPr>
              <a:t>Omnidirectional antenna</a:t>
            </a:r>
          </a:p>
          <a:p>
            <a:pPr marL="800100" lvl="1" indent="-342900" algn="l">
              <a:buFont typeface="Arial" panose="020B0604020202020204" pitchFamily="34" charset="0"/>
              <a:buChar char="•"/>
            </a:pPr>
            <a:r>
              <a:rPr lang="en-US" dirty="0">
                <a:cs typeface="Arial"/>
              </a:rPr>
              <a:t>Fixed location</a:t>
            </a:r>
          </a:p>
        </p:txBody>
      </p:sp>
    </p:spTree>
    <p:extLst>
      <p:ext uri="{BB962C8B-B14F-4D97-AF65-F5344CB8AC3E}">
        <p14:creationId xmlns:p14="http://schemas.microsoft.com/office/powerpoint/2010/main" val="3683791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6BC55-49FB-B71A-D5CB-9052A06D164D}"/>
              </a:ext>
            </a:extLst>
          </p:cNvPr>
          <p:cNvSpPr>
            <a:spLocks noGrp="1"/>
          </p:cNvSpPr>
          <p:nvPr>
            <p:ph type="title"/>
          </p:nvPr>
        </p:nvSpPr>
        <p:spPr/>
        <p:txBody>
          <a:bodyPr/>
          <a:lstStyle/>
          <a:p>
            <a:r>
              <a:rPr lang="en-US" dirty="0"/>
              <a:t>Localization Approach</a:t>
            </a:r>
          </a:p>
        </p:txBody>
      </p:sp>
      <p:sp>
        <p:nvSpPr>
          <p:cNvPr id="3" name="Text Placeholder 2">
            <a:extLst>
              <a:ext uri="{FF2B5EF4-FFF2-40B4-BE49-F238E27FC236}">
                <a16:creationId xmlns:a16="http://schemas.microsoft.com/office/drawing/2014/main" id="{CDC64C08-6C41-2A01-107E-DE8A839408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3075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6" y="988828"/>
                <a:ext cx="6545726" cy="5086852"/>
              </a:xfrm>
            </p:spPr>
            <p:txBody>
              <a:bodyPr>
                <a:normAutofit fontScale="92500"/>
              </a:bodyPr>
              <a:lstStyle/>
              <a:p>
                <a:pPr marL="342900" indent="-342900" algn="l">
                  <a:buFont typeface="Arial" panose="020B0604020202020204" pitchFamily="34" charset="0"/>
                  <a:buChar char="•"/>
                </a:pPr>
                <a:r>
                  <a:rPr lang="en-US" dirty="0"/>
                  <a:t>Emitter located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𝑧</m:t>
                    </m:r>
                  </m:oMath>
                </a14:m>
                <a:endParaRPr lang="en-US" i="1" dirty="0">
                  <a:latin typeface="Cambria Math" panose="02040503050406030204" pitchFamily="18" charset="0"/>
                </a:endParaRP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UAS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𝑛</m:t>
                    </m:r>
                    <m:r>
                      <a:rPr lang="en-US" i="1">
                        <a:latin typeface="Cambria Math" panose="02040503050406030204" pitchFamily="18" charset="0"/>
                      </a:rPr>
                      <m:t> </m:t>
                    </m:r>
                  </m:oMath>
                </a14:m>
                <a:r>
                  <a:rPr lang="en-US" dirty="0"/>
                  <a:t>located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oMath>
                </a14:m>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Assume constant signal propagation speed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𝑐</m:t>
                        </m:r>
                      </m:e>
                    </m:d>
                    <m:r>
                      <a:rPr lang="en-US" i="1">
                        <a:latin typeface="Cambria Math" panose="02040503050406030204" pitchFamily="18" charset="0"/>
                      </a:rPr>
                      <m:t> </m:t>
                    </m:r>
                  </m:oMath>
                </a14:m>
                <a:endParaRPr lang="en-US" dirty="0"/>
              </a:p>
              <a:p>
                <a:pPr marL="800100" lvl="1" indent="-342900" algn="l">
                  <a:buFont typeface="Arial" panose="020B0604020202020204" pitchFamily="34" charset="0"/>
                  <a:buChar char="•"/>
                </a:pPr>
                <a:r>
                  <a:rPr lang="en-US" dirty="0"/>
                  <a:t>Time of Arrival (TOA): </a:t>
                </a:r>
                <a14:m>
                  <m:oMath xmlns:m="http://schemas.openxmlformats.org/officeDocument/2006/math">
                    <m:sSub>
                      <m:sSubPr>
                        <m:ctrlPr>
                          <a:rPr lang="en-US" sz="1400" i="1" smtClean="0">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400" i="1">
                            <a:effectLst/>
                            <a:latin typeface="Cambria Math" panose="02040503050406030204" pitchFamily="18" charset="0"/>
                          </a:rPr>
                        </m:ctrlPr>
                      </m:fPr>
                      <m:num>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𝑐</m:t>
                        </m:r>
                      </m:den>
                    </m:f>
                    <m:rad>
                      <m:radPr>
                        <m:degHide m:val="on"/>
                        <m:ctrlPr>
                          <a:rPr lang="en-US" sz="1400" i="1">
                            <a:effectLst/>
                            <a:latin typeface="Cambria Math" panose="02040503050406030204" pitchFamily="18" charset="0"/>
                          </a:rPr>
                        </m:ctrlPr>
                      </m:radPr>
                      <m:deg/>
                      <m:e>
                        <m:sSup>
                          <m:sSupPr>
                            <m:ctrlPr>
                              <a:rPr lang="en-US" sz="1400" i="1">
                                <a:effectLst/>
                                <a:latin typeface="Cambria Math" panose="02040503050406030204" pitchFamily="18" charset="0"/>
                              </a:rPr>
                            </m:ctrlPr>
                          </m:sSupPr>
                          <m:e>
                            <m:d>
                              <m:dPr>
                                <m:ctrlPr>
                                  <a:rPr lang="en-US" sz="1400" i="1">
                                    <a:effectLst/>
                                    <a:latin typeface="Cambria Math" panose="020405030504060302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400" i="1">
                                <a:effectLst/>
                                <a:latin typeface="Cambria Math" panose="02040503050406030204" pitchFamily="18" charset="0"/>
                              </a:rPr>
                            </m:ctrlPr>
                          </m:sSupPr>
                          <m:e>
                            <m:d>
                              <m:dPr>
                                <m:ctrlPr>
                                  <a:rPr lang="en-US" sz="1400" i="1">
                                    <a:effectLst/>
                                    <a:latin typeface="Cambria Math" panose="020405030504060302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𝑦</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𝑦</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400" i="1">
                                <a:effectLst/>
                                <a:latin typeface="Cambria Math" panose="02040503050406030204" pitchFamily="18" charset="0"/>
                              </a:rPr>
                            </m:ctrlPr>
                          </m:sSupPr>
                          <m:e>
                            <m:d>
                              <m:dPr>
                                <m:ctrlPr>
                                  <a:rPr lang="en-US" sz="1400" i="1">
                                    <a:effectLst/>
                                    <a:latin typeface="Cambria Math" panose="02040503050406030204" pitchFamily="18" charset="0"/>
                                  </a:rPr>
                                </m:ctrlPr>
                              </m:d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𝑧</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up>
                        </m:sSup>
                      </m:e>
                    </m:rad>
                  </m:oMath>
                </a14:m>
                <a:endParaRPr lang="en-US" dirty="0"/>
              </a:p>
              <a:p>
                <a:pPr marL="800100" lvl="1" indent="-342900" algn="l">
                  <a:buFont typeface="Arial" panose="020B0604020202020204" pitchFamily="34" charset="0"/>
                  <a:buChar char="•"/>
                </a:pPr>
                <a:r>
                  <a:rPr lang="en-US" dirty="0"/>
                  <a:t>Time Difference of Arrival (TDOA) of sensor pair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x-none" i="1">
                                <a:latin typeface="Cambria Math" panose="02040503050406030204" pitchFamily="18" charset="0"/>
                              </a:rPr>
                              <m:t>𝑠</m:t>
                            </m:r>
                          </m:e>
                          <m:sub>
                            <m:r>
                              <a:rPr lang="x-none" i="1">
                                <a:latin typeface="Cambria Math" panose="02040503050406030204" pitchFamily="18" charset="0"/>
                              </a:rPr>
                              <m:t>𝑗</m:t>
                            </m:r>
                          </m:sub>
                        </m:sSub>
                      </m:e>
                    </m:d>
                  </m:oMath>
                </a14:m>
                <a:r>
                  <a:rPr lang="en-US" dirty="0"/>
                  <a:t>: </a:t>
                </a:r>
                <a14:m>
                  <m:oMath xmlns:m="http://schemas.openxmlformats.org/officeDocument/2006/math">
                    <m:sSub>
                      <m:sSubPr>
                        <m:ctrlPr>
                          <a:rPr lang="en-US" sz="1400" i="1" smtClean="0">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𝜏</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oMath>
                </a14:m>
                <a:endParaRPr lang="en-US" dirty="0"/>
              </a:p>
              <a:p>
                <a:pPr marL="800100" lvl="1"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Approaches:</a:t>
                </a:r>
              </a:p>
              <a:p>
                <a:pPr marL="914400" lvl="1" indent="-457200" algn="l">
                  <a:buFont typeface="+mj-lt"/>
                  <a:buAutoNum type="arabicPeriod"/>
                </a:pPr>
                <a:r>
                  <a:rPr lang="en-US" dirty="0"/>
                  <a:t>Hyperbolic ranging (Multilateration) </a:t>
                </a:r>
              </a:p>
              <a:p>
                <a:pPr marL="914400" lvl="1" indent="-457200" algn="l">
                  <a:buFont typeface="+mj-lt"/>
                  <a:buAutoNum type="arabicPeriod"/>
                </a:pPr>
                <a:r>
                  <a:rPr lang="en-US" dirty="0"/>
                  <a:t>Location on a Conic Axis (LOCA)</a:t>
                </a:r>
                <a:endParaRPr lang="en-CN" dirty="0"/>
              </a:p>
              <a:p>
                <a:pPr marL="342900" indent="-342900" algn="l">
                  <a:buFont typeface="Arial" panose="020B0604020202020204" pitchFamily="34" charset="0"/>
                  <a:buChar char="•"/>
                </a:pPr>
                <a:endParaRPr lang="en-CN" dirty="0"/>
              </a:p>
            </p:txBody>
          </p:sp>
        </mc:Choice>
        <mc:Fallback xmlns="">
          <p:sp>
            <p:nvSpPr>
              <p:cNvPr id="3" name="Subtitle 2">
                <a:extLst>
                  <a:ext uri="{FF2B5EF4-FFF2-40B4-BE49-F238E27FC236}">
                    <a16:creationId xmlns:a16="http://schemas.microsoft.com/office/drawing/2014/main" id="{CC412A5F-750C-BB44-8396-225F46E03934}"/>
                  </a:ext>
                </a:extLst>
              </p:cNvPr>
              <p:cNvSpPr>
                <a:spLocks noGrp="1" noRot="1" noChangeAspect="1" noMove="1" noResize="1" noEditPoints="1" noAdjustHandles="1" noChangeArrowheads="1" noChangeShapeType="1" noTextEdit="1"/>
              </p:cNvSpPr>
              <p:nvPr>
                <p:ph type="subTitle" idx="1"/>
              </p:nvPr>
            </p:nvSpPr>
            <p:spPr>
              <a:xfrm>
                <a:off x="520996" y="988828"/>
                <a:ext cx="6545726" cy="5086852"/>
              </a:xfrm>
              <a:blipFill>
                <a:blip r:embed="rId3"/>
                <a:stretch>
                  <a:fillRect l="-1024" t="-719"/>
                </a:stretch>
              </a:blipFill>
            </p:spPr>
            <p:txBody>
              <a:bodyPr/>
              <a:lstStyle/>
              <a:p>
                <a:r>
                  <a:rPr lang="en-US">
                    <a:noFill/>
                  </a:rPr>
                  <a:t> </a:t>
                </a:r>
              </a:p>
            </p:txBody>
          </p:sp>
        </mc:Fallback>
      </mc:AlternateContent>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algn="ctr">
              <a:defRPr/>
            </a:pPr>
            <a:r>
              <a:rPr lang="en-US" altLang="zh-CN" sz="3441" b="1" dirty="0">
                <a:solidFill>
                  <a:srgbClr val="000090"/>
                </a:solidFill>
                <a:latin typeface="Arial"/>
                <a:ea typeface="黑体" panose="02010609060101010101" pitchFamily="49" charset="-122"/>
              </a:rPr>
              <a:t>TIMING-BASED LOCALIZATION</a:t>
            </a: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48327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CC412A5F-750C-BB44-8396-225F46E03934}"/>
                  </a:ext>
                </a:extLst>
              </p:cNvPr>
              <p:cNvSpPr>
                <a:spLocks noGrp="1"/>
              </p:cNvSpPr>
              <p:nvPr>
                <p:ph type="subTitle" idx="1"/>
              </p:nvPr>
            </p:nvSpPr>
            <p:spPr>
              <a:xfrm>
                <a:off x="520995" y="988828"/>
                <a:ext cx="7222830" cy="5086852"/>
              </a:xfrm>
            </p:spPr>
            <p:txBody>
              <a:bodyPr>
                <a:normAutofit fontScale="77500" lnSpcReduction="20000"/>
              </a:bodyPr>
              <a:lstStyle/>
              <a:p>
                <a:pPr marL="342900" indent="-342900" algn="l">
                  <a:buFont typeface="Arial" panose="020B0604020202020204" pitchFamily="34" charset="0"/>
                  <a:buChar char="•"/>
                </a:pPr>
                <a:r>
                  <a:rPr lang="en-US" sz="2200" dirty="0"/>
                  <a:t>Hyperbolic (Multilateration) positioning is TDOA-based, uses  “anchor” sensor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sz="2200" dirty="0"/>
                  <a:t>at origin: </a:t>
                </a:r>
              </a:p>
              <a:p>
                <a:pPr marL="800100" lvl="1" indent="-342900" algn="l">
                  <a:lnSpc>
                    <a:spcPct val="100000"/>
                  </a:lnSpc>
                  <a:buFont typeface="Arial" panose="020B0604020202020204" pitchFamily="34" charset="0"/>
                  <a:buChar char="•"/>
                </a:pPr>
                <a:r>
                  <a:rPr lang="en-US" sz="1800" dirty="0"/>
                  <a:t>“The difference in range to two known sensors provides a hyperbolic line of position”</a:t>
                </a:r>
              </a:p>
              <a:p>
                <a:pPr marL="342900" indent="-342900" algn="l">
                  <a:buFont typeface="Arial" panose="020B0604020202020204" pitchFamily="34" charset="0"/>
                  <a:buChar char="•"/>
                </a:pPr>
                <a:r>
                  <a:rPr lang="en-US" sz="2200" dirty="0"/>
                  <a:t>Multiple sensor pairs provide multiple hyperbola curves; curve intersections identify emitter location estimate</a:t>
                </a:r>
              </a:p>
              <a:p>
                <a:pPr marL="342900" indent="-342900" algn="l">
                  <a:buFont typeface="Arial" panose="020B0604020202020204" pitchFamily="34" charset="0"/>
                  <a:buChar char="•"/>
                </a:pPr>
                <a:r>
                  <a:rPr lang="en-US" sz="2200" dirty="0"/>
                  <a:t>Represent TDOA measurements from all sensors in matrix form and find intersection with Recursive Least Squares (RLS); each new measurement iteratively refines emitter location estimate: </a:t>
                </a:r>
              </a:p>
              <a:p>
                <a:pPr algn="l">
                  <a:lnSpc>
                    <a:spcPct val="120000"/>
                  </a:lnSpc>
                  <a:spcBef>
                    <a:spcPts val="0"/>
                  </a:spcBef>
                </a:pPr>
                <a14:m>
                  <m:oMathPara xmlns:m="http://schemas.openxmlformats.org/officeDocument/2006/math">
                    <m:oMathParaPr>
                      <m:jc m:val="centerGroup"/>
                    </m:oMathParaPr>
                    <m:oMath xmlns:m="http://schemas.openxmlformats.org/officeDocument/2006/math">
                      <m:d>
                        <m:dPr>
                          <m:begChr m:val="["/>
                          <m:endChr m:val="]"/>
                          <m:ctrlPr>
                            <a:rPr lang="en-US" sz="1600" b="1" i="1" smtClean="0">
                              <a:latin typeface="Cambria Math" panose="02040503050406030204" pitchFamily="18" charset="0"/>
                            </a:rPr>
                          </m:ctrlPr>
                        </m:dPr>
                        <m:e>
                          <m:m>
                            <m:mPr>
                              <m:mcs>
                                <m:mc>
                                  <m:mcPr>
                                    <m:count m:val="2"/>
                                    <m:mcJc m:val="center"/>
                                  </m:mcPr>
                                </m:mc>
                              </m:mcs>
                              <m:ctrlPr>
                                <a:rPr lang="en-US" sz="1600" b="1" i="1">
                                  <a:latin typeface="Cambria Math" panose="02040503050406030204" pitchFamily="18" charset="0"/>
                                </a:rPr>
                              </m:ctrlPr>
                            </m:mPr>
                            <m:mr>
                              <m:e>
                                <m:m>
                                  <m:mPr>
                                    <m:mcs>
                                      <m:mc>
                                        <m:mcPr>
                                          <m:count m:val="2"/>
                                          <m:mcJc m:val="center"/>
                                        </m:mcPr>
                                      </m:mc>
                                    </m:mcs>
                                    <m:ctrlPr>
                                      <a:rPr lang="en-US" sz="1600" b="1" i="1">
                                        <a:latin typeface="Cambria Math" panose="02040503050406030204" pitchFamily="18" charset="0"/>
                                      </a:rPr>
                                    </m:ctrlPr>
                                  </m:mPr>
                                  <m:mr>
                                    <m:e>
                                      <m:m>
                                        <m:mPr>
                                          <m:mcs>
                                            <m:mc>
                                              <m:mcPr>
                                                <m:count m:val="1"/>
                                                <m:mcJc m:val="center"/>
                                              </m:mcPr>
                                            </m:mc>
                                          </m:mcs>
                                          <m:ctrlPr>
                                            <a:rPr lang="en-US" sz="1600" b="1" i="1">
                                              <a:latin typeface="Cambria Math" panose="02040503050406030204" pitchFamily="18" charset="0"/>
                                            </a:rPr>
                                          </m:ctrlPr>
                                        </m:mPr>
                                        <m:mr>
                                          <m:e>
                                            <m:m>
                                              <m:mPr>
                                                <m:mcs>
                                                  <m:mc>
                                                    <m:mcPr>
                                                      <m:count m:val="1"/>
                                                      <m:mcJc m:val="center"/>
                                                    </m:mcPr>
                                                  </m:mc>
                                                </m:mcs>
                                                <m:ctrlPr>
                                                  <a:rPr lang="en-US" sz="1600" b="1" i="1">
                                                    <a:latin typeface="Cambria Math" panose="02040503050406030204" pitchFamily="18" charset="0"/>
                                                  </a:rPr>
                                                </m:ctrlPr>
                                              </m:mP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𝒄</m:t>
                                                      </m:r>
                                                      <m:r>
                                                        <a:rPr lang="en-US" sz="16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b>
                                                  </m:sSub>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𝒄</m:t>
                                                      </m:r>
                                                      <m:r>
                                                        <a:rPr lang="en-US" sz="16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𝟑</m:t>
                                                      </m:r>
                                                    </m:sub>
                                                  </m:sSub>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𝒄</m:t>
                                                      </m:r>
                                                      <m:r>
                                                        <a:rPr lang="en-US" sz="16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𝟒</m:t>
                                                      </m:r>
                                                    </m:sub>
                                                  </m:sSub>
                                                </m:e>
                                              </m:mr>
                                            </m:m>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e>
                                        </m:mr>
                                      </m:m>
                                    </m:e>
                                    <m:e>
                                      <m:m>
                                        <m:mPr>
                                          <m:mcs>
                                            <m:mc>
                                              <m:mcPr>
                                                <m:count m:val="1"/>
                                                <m:mcJc m:val="center"/>
                                              </m:mcPr>
                                            </m:mc>
                                          </m:mcs>
                                          <m:ctrlPr>
                                            <a:rPr lang="en-US" sz="1600" b="1" i="1">
                                              <a:latin typeface="Cambria Math" panose="02040503050406030204" pitchFamily="18" charset="0"/>
                                            </a:rPr>
                                          </m:ctrlPr>
                                        </m:mPr>
                                        <m:mr>
                                          <m:e>
                                            <m:m>
                                              <m:mPr>
                                                <m:mcs>
                                                  <m:mc>
                                                    <m:mcPr>
                                                      <m:count m:val="1"/>
                                                      <m:mcJc m:val="center"/>
                                                    </m:mcPr>
                                                  </m:mc>
                                                </m:mcs>
                                                <m:ctrlPr>
                                                  <a:rPr lang="en-US" sz="1600" b="1" i="1">
                                                    <a:latin typeface="Cambria Math" panose="02040503050406030204" pitchFamily="18" charset="0"/>
                                                  </a:rPr>
                                                </m:ctrlPr>
                                              </m:mP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b>
                                                      </m:sSub>
                                                    </m:e>
                                                  </m:d>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𝟑</m:t>
                                                          </m:r>
                                                        </m:sub>
                                                      </m:sSub>
                                                    </m:e>
                                                  </m:d>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𝟒</m:t>
                                                          </m:r>
                                                        </m:sub>
                                                      </m:sSub>
                                                    </m:e>
                                                  </m:d>
                                                </m:e>
                                              </m:mr>
                                            </m:m>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e>
                                        </m:mr>
                                      </m:m>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𝒄</m:t>
                                          </m:r>
                                          <m:r>
                                            <a:rPr lang="en-US" sz="16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𝒏</m:t>
                                          </m:r>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e>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𝒏</m:t>
                                              </m:r>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e>
                                      </m:d>
                                    </m:e>
                                  </m:mr>
                                </m:m>
                              </m:e>
                              <m:e>
                                <m:m>
                                  <m:mPr>
                                    <m:mcs>
                                      <m:mc>
                                        <m:mcPr>
                                          <m:count m:val="2"/>
                                          <m:mcJc m:val="center"/>
                                        </m:mcPr>
                                      </m:mc>
                                    </m:mcs>
                                    <m:ctrlPr>
                                      <a:rPr lang="en-US" sz="1600" b="1" i="1">
                                        <a:latin typeface="Cambria Math" panose="02040503050406030204" pitchFamily="18" charset="0"/>
                                      </a:rPr>
                                    </m:ctrlPr>
                                  </m:mPr>
                                  <m:mr>
                                    <m:e>
                                      <m:m>
                                        <m:mPr>
                                          <m:mcs>
                                            <m:mc>
                                              <m:mcPr>
                                                <m:count m:val="1"/>
                                                <m:mcJc m:val="center"/>
                                              </m:mcPr>
                                            </m:mc>
                                          </m:mcs>
                                          <m:ctrlPr>
                                            <a:rPr lang="en-US" sz="1600" b="1" i="1">
                                              <a:latin typeface="Cambria Math" panose="02040503050406030204" pitchFamily="18" charset="0"/>
                                            </a:rPr>
                                          </m:ctrlPr>
                                        </m:mPr>
                                        <m:mr>
                                          <m:e>
                                            <m:m>
                                              <m:mPr>
                                                <m:mcs>
                                                  <m:mc>
                                                    <m:mcPr>
                                                      <m:count m:val="1"/>
                                                      <m:mcJc m:val="center"/>
                                                    </m:mcPr>
                                                  </m:mc>
                                                </m:mcs>
                                                <m:ctrlPr>
                                                  <a:rPr lang="en-US" sz="1600" b="1" i="1">
                                                    <a:latin typeface="Cambria Math" panose="02040503050406030204" pitchFamily="18" charset="0"/>
                                                  </a:rPr>
                                                </m:ctrlPr>
                                              </m:mP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b>
                                                      </m:sSub>
                                                    </m:e>
                                                  </m:d>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𝟑</m:t>
                                                          </m:r>
                                                        </m:sub>
                                                      </m:sSub>
                                                    </m:e>
                                                  </m:d>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𝟒</m:t>
                                                          </m:r>
                                                        </m:sub>
                                                      </m:sSub>
                                                    </m:e>
                                                  </m:d>
                                                </m:e>
                                              </m:mr>
                                            </m:m>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e>
                                        </m:mr>
                                      </m:m>
                                    </m:e>
                                    <m:e>
                                      <m:m>
                                        <m:mPr>
                                          <m:mcs>
                                            <m:mc>
                                              <m:mcPr>
                                                <m:count m:val="1"/>
                                                <m:mcJc m:val="center"/>
                                              </m:mcPr>
                                            </m:mc>
                                          </m:mcs>
                                          <m:ctrlPr>
                                            <a:rPr lang="en-US" sz="1600" b="1" i="1">
                                              <a:latin typeface="Cambria Math" panose="02040503050406030204" pitchFamily="18" charset="0"/>
                                            </a:rPr>
                                          </m:ctrlPr>
                                        </m:mPr>
                                        <m:mr>
                                          <m:e>
                                            <m:m>
                                              <m:mPr>
                                                <m:mcs>
                                                  <m:mc>
                                                    <m:mcPr>
                                                      <m:count m:val="1"/>
                                                      <m:mcJc m:val="center"/>
                                                    </m:mcPr>
                                                  </m:mc>
                                                </m:mcs>
                                                <m:ctrlPr>
                                                  <a:rPr lang="en-US" sz="1600" b="1" i="1">
                                                    <a:latin typeface="Cambria Math" panose="02040503050406030204" pitchFamily="18" charset="0"/>
                                                  </a:rPr>
                                                </m:ctrlPr>
                                              </m:mP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b>
                                                      </m:sSub>
                                                    </m:e>
                                                  </m:d>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𝟑</m:t>
                                                          </m:r>
                                                        </m:sub>
                                                      </m:sSub>
                                                    </m:e>
                                                  </m:d>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𝟒</m:t>
                                                          </m:r>
                                                        </m:sub>
                                                      </m:sSub>
                                                    </m:e>
                                                  </m:d>
                                                </m:e>
                                              </m:mr>
                                            </m:m>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e>
                                        </m:mr>
                                      </m:m>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𝒏</m:t>
                                              </m:r>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e>
                                      </m:d>
                                    </m:e>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𝒏</m:t>
                                              </m:r>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e>
                                      </m:d>
                                    </m:e>
                                  </m:mr>
                                </m:m>
                              </m:e>
                            </m:mr>
                          </m:m>
                        </m:e>
                      </m:d>
                      <m:d>
                        <m:dPr>
                          <m:begChr m:val="["/>
                          <m:endChr m:val="]"/>
                          <m:ctrlPr>
                            <a:rPr lang="en-US" sz="1600" b="1" i="1">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m>
                                  <m:mPr>
                                    <m:mcs>
                                      <m:mc>
                                        <m:mcPr>
                                          <m:count m:val="1"/>
                                          <m:mcJc m:val="center"/>
                                        </m:mcPr>
                                      </m:mc>
                                    </m:mcs>
                                    <m:ctrlPr>
                                      <a:rPr lang="en-US" sz="1600" b="1" i="1">
                                        <a:latin typeface="Cambria Math" panose="02040503050406030204" pitchFamily="18" charset="0"/>
                                      </a:rPr>
                                    </m:ctrlPr>
                                  </m:mPr>
                                  <m:mr>
                                    <m:e>
                                      <m:rad>
                                        <m:radPr>
                                          <m:degHide m:val="on"/>
                                          <m:ctrlPr>
                                            <a:rPr lang="en-US" sz="1600" b="1" i="1">
                                              <a:latin typeface="Cambria Math" panose="02040503050406030204" pitchFamily="18" charset="0"/>
                                            </a:rPr>
                                          </m:ctrlPr>
                                        </m:radPr>
                                        <m:deg/>
                                        <m:e>
                                          <m:sSup>
                                            <m:sSupPr>
                                              <m:ctrlPr>
                                                <a:rPr lang="en-US" sz="1600" b="1" i="1">
                                                  <a:latin typeface="Cambria Math" panose="02040503050406030204" pitchFamily="18" charset="0"/>
                                                </a:rPr>
                                              </m:ctrlPr>
                                            </m:s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b="1" i="1">
                                                  <a:latin typeface="Cambria Math" panose="02040503050406030204" pitchFamily="18" charset="0"/>
                                                </a:rPr>
                                              </m:ctrlPr>
                                            </m:s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b="1" i="1">
                                                  <a:latin typeface="Cambria Math" panose="02040503050406030204" pitchFamily="18" charset="0"/>
                                                </a:rPr>
                                              </m:ctrlPr>
                                            </m:s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p>
                                        </m:e>
                                      </m:rad>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mr>
                                </m:m>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mr>
                          </m:m>
                        </m:e>
                      </m:d>
                      <m:r>
                        <a:rPr lang="en-US" sz="1600" b="1" i="1" smtClean="0">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600" b="1" i="1">
                              <a:latin typeface="Cambria Math" panose="02040503050406030204" pitchFamily="18" charset="0"/>
                            </a:rPr>
                          </m:ctrlPr>
                        </m:dPr>
                        <m:e>
                          <m:m>
                            <m:mPr>
                              <m:mcs>
                                <m:mc>
                                  <m:mcPr>
                                    <m:count m:val="1"/>
                                    <m:mcJc m:val="center"/>
                                  </m:mcPr>
                                </m:mc>
                              </m:mcs>
                              <m:ctrlPr>
                                <a:rPr lang="en-US" sz="1600" b="1" i="1">
                                  <a:latin typeface="Cambria Math" panose="02040503050406030204" pitchFamily="18" charset="0"/>
                                </a:rPr>
                              </m:ctrlPr>
                            </m:mPr>
                            <m:mr>
                              <m:e>
                                <m:m>
                                  <m:mPr>
                                    <m:mcs>
                                      <m:mc>
                                        <m:mcPr>
                                          <m:count m:val="1"/>
                                          <m:mcJc m:val="center"/>
                                        </m:mcPr>
                                      </m:mc>
                                    </m:mcs>
                                    <m:ctrlPr>
                                      <a:rPr lang="en-US" sz="1600" b="1" i="1">
                                        <a:latin typeface="Cambria Math" panose="02040503050406030204" pitchFamily="18" charset="0"/>
                                      </a:rPr>
                                    </m:ctrlPr>
                                  </m:mPr>
                                  <m:mr>
                                    <m:e>
                                      <m:sSup>
                                        <m:sSupPr>
                                          <m:ctrlPr>
                                            <a:rPr lang="en-US" sz="1600" b="1" i="1">
                                              <a:latin typeface="Cambria Math" panose="02040503050406030204" pitchFamily="18" charset="0"/>
                                            </a:rPr>
                                          </m:ctrlPr>
                                        </m:sSup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𝒄</m:t>
                                              </m:r>
                                              <m:r>
                                                <a:rPr lang="en-US" sz="16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b>
                                          </m:sSub>
                                        </m:e>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e>
                                  </m:mr>
                                  <m:mr>
                                    <m:e>
                                      <m:sSup>
                                        <m:sSupPr>
                                          <m:ctrlPr>
                                            <a:rPr lang="en-US" sz="1600" b="1" i="1">
                                              <a:latin typeface="Cambria Math" panose="02040503050406030204" pitchFamily="18" charset="0"/>
                                            </a:rPr>
                                          </m:ctrlPr>
                                        </m:sSup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𝒄</m:t>
                                              </m:r>
                                              <m:r>
                                                <a:rPr lang="en-US" sz="16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𝟑</m:t>
                                              </m:r>
                                            </m:sub>
                                          </m:sSub>
                                        </m:e>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𝟑</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𝟑</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𝟑</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e>
                                  </m:mr>
                                </m:m>
                              </m:e>
                            </m:mr>
                            <m:mr>
                              <m:e>
                                <m:m>
                                  <m:mPr>
                                    <m:mcs>
                                      <m:mc>
                                        <m:mcPr>
                                          <m:count m:val="1"/>
                                          <m:mcJc m:val="center"/>
                                        </m:mcPr>
                                      </m:mc>
                                    </m:mcs>
                                    <m:ctrlPr>
                                      <a:rPr lang="en-US" sz="1600" b="1" i="1">
                                        <a:latin typeface="Cambria Math" panose="02040503050406030204" pitchFamily="18" charset="0"/>
                                      </a:rPr>
                                    </m:ctrlPr>
                                  </m:mPr>
                                  <m:mr>
                                    <m:e>
                                      <m:sSup>
                                        <m:sSupPr>
                                          <m:ctrlPr>
                                            <a:rPr lang="en-US" sz="1600" b="1" i="1">
                                              <a:latin typeface="Cambria Math" panose="02040503050406030204" pitchFamily="18" charset="0"/>
                                            </a:rPr>
                                          </m:ctrlPr>
                                        </m:sSup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𝒄</m:t>
                                              </m:r>
                                              <m:r>
                                                <a:rPr lang="en-US" sz="16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𝟒</m:t>
                                              </m:r>
                                            </m:sub>
                                          </m:sSub>
                                        </m:e>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𝟒</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𝟒</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𝟒</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e>
                                  </m:mr>
                                  <m:mr>
                                    <m:e>
                                      <m:r>
                                        <a:rPr lang="en-US" sz="1600" b="1" i="1">
                                          <a:latin typeface="Cambria Math" panose="02040503050406030204" pitchFamily="18" charset="0"/>
                                          <a:ea typeface="Times New Roman" panose="02020603050405020304" pitchFamily="18" charset="0"/>
                                          <a:cs typeface="Times New Roman" panose="02020603050405020304" pitchFamily="18" charset="0"/>
                                        </a:rPr>
                                        <m:t>⋮</m:t>
                                      </m:r>
                                    </m:e>
                                  </m:mr>
                                </m:m>
                              </m:e>
                            </m:mr>
                            <m:mr>
                              <m:e>
                                <m:sSup>
                                  <m:sSupPr>
                                    <m:ctrlPr>
                                      <a:rPr lang="en-US" sz="1600" b="1" i="1">
                                        <a:latin typeface="Cambria Math" panose="02040503050406030204" pitchFamily="18" charset="0"/>
                                      </a:rPr>
                                    </m:ctrlPr>
                                  </m:sSupPr>
                                  <m:e>
                                    <m:sSub>
                                      <m:sSubPr>
                                        <m:ctrlPr>
                                          <a:rPr lang="en-US" sz="1600" b="1" i="1">
                                            <a:latin typeface="Cambria Math" panose="02040503050406030204" pitchFamily="18" charset="0"/>
                                          </a:rPr>
                                        </m:ctrlPr>
                                      </m:sSub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𝒄</m:t>
                                        </m:r>
                                        <m:r>
                                          <a:rPr lang="en-US" sz="1600" b="1" i="1">
                                            <a:latin typeface="Cambria Math" panose="02040503050406030204" pitchFamily="18" charset="0"/>
                                            <a:ea typeface="Times New Roman" panose="02020603050405020304" pitchFamily="18" charset="0"/>
                                            <a:cs typeface="Times New Roman" panose="02020603050405020304" pitchFamily="18" charset="0"/>
                                          </a:rPr>
                                          <m:t>𝝉</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𝒏</m:t>
                                        </m:r>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Sub>
                                  </m:e>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𝒙</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𝒏</m:t>
                                    </m:r>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𝒚</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𝒏</m:t>
                                    </m:r>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r>
                                  <a:rPr lang="en-US" sz="1600" b="1"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1600" b="1" i="1">
                                        <a:latin typeface="Cambria Math" panose="02040503050406030204" pitchFamily="18" charset="0"/>
                                      </a:rPr>
                                    </m:ctrlPr>
                                  </m:sSubSupPr>
                                  <m:e>
                                    <m:r>
                                      <a:rPr lang="en-US" sz="1600" b="1" i="1">
                                        <a:latin typeface="Cambria Math" panose="02040503050406030204" pitchFamily="18" charset="0"/>
                                        <a:ea typeface="Times New Roman" panose="02020603050405020304" pitchFamily="18" charset="0"/>
                                        <a:cs typeface="Times New Roman" panose="02020603050405020304" pitchFamily="18" charset="0"/>
                                      </a:rPr>
                                      <m:t>𝒛</m:t>
                                    </m:r>
                                  </m:e>
                                  <m:sub>
                                    <m:r>
                                      <a:rPr lang="en-US" sz="1600" b="1" i="1">
                                        <a:latin typeface="Cambria Math" panose="02040503050406030204" pitchFamily="18" charset="0"/>
                                        <a:ea typeface="Times New Roman" panose="02020603050405020304" pitchFamily="18" charset="0"/>
                                        <a:cs typeface="Times New Roman" panose="02020603050405020304" pitchFamily="18" charset="0"/>
                                      </a:rPr>
                                      <m:t>𝒏</m:t>
                                    </m:r>
                                    <m:r>
                                      <a:rPr lang="en-US" sz="1600" b="1" i="1">
                                        <a:latin typeface="Cambria Math" panose="02040503050406030204" pitchFamily="18" charset="0"/>
                                        <a:ea typeface="Times New Roman" panose="02020603050405020304" pitchFamily="18" charset="0"/>
                                        <a:cs typeface="Times New Roman" panose="02020603050405020304" pitchFamily="18" charset="0"/>
                                      </a:rPr>
                                      <m:t>−</m:t>
                                    </m:r>
                                    <m:r>
                                      <a:rPr lang="en-US" sz="1600" b="1" i="1">
                                        <a:latin typeface="Cambria Math" panose="02040503050406030204" pitchFamily="18" charset="0"/>
                                        <a:ea typeface="Times New Roman" panose="02020603050405020304" pitchFamily="18" charset="0"/>
                                        <a:cs typeface="Times New Roman" panose="02020603050405020304" pitchFamily="18" charset="0"/>
                                      </a:rPr>
                                      <m:t>𝟏</m:t>
                                    </m:r>
                                  </m:sub>
                                  <m:sup>
                                    <m:r>
                                      <a:rPr lang="en-US" sz="1600" b="1" i="1">
                                        <a:latin typeface="Cambria Math" panose="02040503050406030204" pitchFamily="18" charset="0"/>
                                        <a:ea typeface="Times New Roman" panose="02020603050405020304" pitchFamily="18" charset="0"/>
                                        <a:cs typeface="Times New Roman" panose="02020603050405020304" pitchFamily="18" charset="0"/>
                                      </a:rPr>
                                      <m:t>𝟐</m:t>
                                    </m:r>
                                  </m:sup>
                                </m:sSubSup>
                              </m:e>
                            </m:mr>
                          </m:m>
                        </m:e>
                      </m:d>
                    </m:oMath>
                  </m:oMathPara>
                </a14:m>
                <a:endParaRPr lang="en-US" sz="2200" dirty="0"/>
              </a:p>
              <a:p>
                <a:pPr marL="800100" lvl="1" indent="-342900" algn="l">
                  <a:buFont typeface="Arial" panose="020B0604020202020204" pitchFamily="34" charset="0"/>
                  <a:buChar char="•"/>
                </a:pPr>
                <a:r>
                  <a:rPr lang="en-US" sz="1800" dirty="0"/>
                  <a:t>Inherent constraint of </a:t>
                </a:r>
                <a14:m>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r>
                              <a:rPr lang="en-US" sz="1800">
                                <a:latin typeface="Cambria Math" panose="02040503050406030204" pitchFamily="18" charset="0"/>
                              </a:rPr>
                              <m:t>𝒙</m:t>
                            </m:r>
                          </m:e>
                          <m:sup>
                            <m:r>
                              <a:rPr lang="en-US" sz="1800">
                                <a:latin typeface="Cambria Math" panose="02040503050406030204" pitchFamily="18" charset="0"/>
                              </a:rPr>
                              <m:t>𝟐</m:t>
                            </m:r>
                          </m:sup>
                        </m:sSup>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𝒚</m:t>
                            </m:r>
                          </m:e>
                          <m:sup>
                            <m:r>
                              <a:rPr lang="en-US" sz="1800">
                                <a:latin typeface="Cambria Math" panose="02040503050406030204" pitchFamily="18" charset="0"/>
                              </a:rPr>
                              <m:t>𝟐</m:t>
                            </m:r>
                          </m:sup>
                        </m:sSup>
                        <m:r>
                          <a:rPr lang="en-US" sz="1800">
                            <a:latin typeface="Cambria Math" panose="02040503050406030204" pitchFamily="18" charset="0"/>
                          </a:rPr>
                          <m:t>+</m:t>
                        </m:r>
                        <m:sSup>
                          <m:sSupPr>
                            <m:ctrlPr>
                              <a:rPr lang="en-US" sz="1800" i="1">
                                <a:latin typeface="Cambria Math" panose="02040503050406030204" pitchFamily="18" charset="0"/>
                              </a:rPr>
                            </m:ctrlPr>
                          </m:sSupPr>
                          <m:e>
                            <m:r>
                              <a:rPr lang="en-US" sz="1800">
                                <a:latin typeface="Cambria Math" panose="02040503050406030204" pitchFamily="18" charset="0"/>
                              </a:rPr>
                              <m:t>𝒛</m:t>
                            </m:r>
                          </m:e>
                          <m:sup>
                            <m:r>
                              <a:rPr lang="en-US" sz="1800">
                                <a:latin typeface="Cambria Math" panose="02040503050406030204" pitchFamily="18" charset="0"/>
                              </a:rPr>
                              <m:t>𝟐</m:t>
                            </m:r>
                          </m:sup>
                        </m:sSup>
                      </m:e>
                    </m:rad>
                  </m:oMath>
                </a14:m>
                <a:r>
                  <a:rPr lang="en-US" sz="1800" dirty="0"/>
                  <a:t> resolves ambiguity in location estimate</a:t>
                </a:r>
              </a:p>
              <a:p>
                <a:pPr marL="342900" indent="-342900" algn="l">
                  <a:buFont typeface="Arial" panose="020B0604020202020204" pitchFamily="34" charset="0"/>
                  <a:buChar char="•"/>
                </a:pPr>
                <a:r>
                  <a:rPr lang="en-US" sz="2200" b="1" i="1" dirty="0"/>
                  <a:t>Computationally costly</a:t>
                </a:r>
                <a:r>
                  <a:rPr lang="en-US" sz="2200" b="1" dirty="0"/>
                  <a:t> </a:t>
                </a:r>
                <a:endParaRPr lang="en-US" sz="2000" dirty="0">
                  <a:solidFill>
                    <a:schemeClr val="tx2"/>
                  </a:solidFill>
                </a:endParaRPr>
              </a:p>
            </p:txBody>
          </p:sp>
        </mc:Choice>
        <mc:Fallback xmlns="">
          <p:sp>
            <p:nvSpPr>
              <p:cNvPr id="3" name="Subtitle 2">
                <a:extLst>
                  <a:ext uri="{FF2B5EF4-FFF2-40B4-BE49-F238E27FC236}">
                    <a16:creationId xmlns:a16="http://schemas.microsoft.com/office/drawing/2014/main" id="{CC412A5F-750C-BB44-8396-225F46E03934}"/>
                  </a:ext>
                </a:extLst>
              </p:cNvPr>
              <p:cNvSpPr>
                <a:spLocks noGrp="1" noRot="1" noChangeAspect="1" noMove="1" noResize="1" noEditPoints="1" noAdjustHandles="1" noChangeArrowheads="1" noChangeShapeType="1" noTextEdit="1"/>
              </p:cNvSpPr>
              <p:nvPr>
                <p:ph type="subTitle" idx="1"/>
              </p:nvPr>
            </p:nvSpPr>
            <p:spPr>
              <a:xfrm>
                <a:off x="520995" y="988828"/>
                <a:ext cx="7222830" cy="5086852"/>
              </a:xfrm>
              <a:blipFill>
                <a:blip r:embed="rId3"/>
                <a:stretch>
                  <a:fillRect l="-422" t="-1317" b="-359"/>
                </a:stretch>
              </a:blipFill>
            </p:spPr>
            <p:txBody>
              <a:bodyPr/>
              <a:lstStyle/>
              <a:p>
                <a:r>
                  <a:rPr lang="en-US">
                    <a:noFill/>
                  </a:rPr>
                  <a:t> </a:t>
                </a:r>
              </a:p>
            </p:txBody>
          </p:sp>
        </mc:Fallback>
      </mc:AlternateContent>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Hyperbolic Range Difference Localization</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2" name="Slide Number Placeholder 1">
            <a:extLst>
              <a:ext uri="{FF2B5EF4-FFF2-40B4-BE49-F238E27FC236}">
                <a16:creationId xmlns:a16="http://schemas.microsoft.com/office/drawing/2014/main" id="{C63C5165-8466-A845-9476-7D5826E2F075}"/>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9D12B5-1F4B-40CE-A449-61311DB644E4}" type="slidenum">
              <a:rPr kumimoji="0" lang="en-US" sz="18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5" name="Content Placeholder 7" descr="Diagram&#10;&#10;Description automatically generated">
            <a:extLst>
              <a:ext uri="{FF2B5EF4-FFF2-40B4-BE49-F238E27FC236}">
                <a16:creationId xmlns:a16="http://schemas.microsoft.com/office/drawing/2014/main" id="{7F62122E-05D3-894B-8010-25CAA2A82DC7}"/>
              </a:ext>
            </a:extLst>
          </p:cNvPr>
          <p:cNvPicPr>
            <a:picLocks noChangeAspect="1"/>
          </p:cNvPicPr>
          <p:nvPr/>
        </p:nvPicPr>
        <p:blipFill rotWithShape="1">
          <a:blip r:embed="rId4"/>
          <a:srcRect r="47848" b="13349"/>
          <a:stretch/>
        </p:blipFill>
        <p:spPr>
          <a:xfrm>
            <a:off x="7661415" y="988828"/>
            <a:ext cx="4291099" cy="5091524"/>
          </a:xfrm>
          <a:prstGeom prst="rect">
            <a:avLst/>
          </a:prstGeom>
          <a:ln>
            <a:solidFill>
              <a:schemeClr val="accent1"/>
            </a:solidFill>
          </a:ln>
        </p:spPr>
      </p:pic>
      <p:sp>
        <p:nvSpPr>
          <p:cNvPr id="6" name="TextBox 5">
            <a:extLst>
              <a:ext uri="{FF2B5EF4-FFF2-40B4-BE49-F238E27FC236}">
                <a16:creationId xmlns:a16="http://schemas.microsoft.com/office/drawing/2014/main" id="{3D9C4EE2-07BB-2BC3-8160-3BE922A63F8B}"/>
              </a:ext>
            </a:extLst>
          </p:cNvPr>
          <p:cNvSpPr txBox="1"/>
          <p:nvPr/>
        </p:nvSpPr>
        <p:spPr>
          <a:xfrm>
            <a:off x="9939" y="6080970"/>
            <a:ext cx="8435892"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M. D. </a:t>
            </a:r>
            <a:r>
              <a:rPr lang="en-US" sz="800" dirty="0" err="1">
                <a:solidFill>
                  <a:srgbClr val="000000"/>
                </a:solidFill>
                <a:effectLst/>
                <a:latin typeface="Times New Roman" panose="02020603050405020304" pitchFamily="18" charset="0"/>
                <a:ea typeface="MS Mincho" panose="02020609040205080304" pitchFamily="49" charset="-128"/>
              </a:rPr>
              <a:t>Gillete</a:t>
            </a:r>
            <a:r>
              <a:rPr lang="en-US" sz="800" dirty="0">
                <a:solidFill>
                  <a:srgbClr val="000000"/>
                </a:solidFill>
                <a:effectLst/>
                <a:latin typeface="Times New Roman" panose="02020603050405020304" pitchFamily="18" charset="0"/>
                <a:ea typeface="MS Mincho" panose="02020609040205080304" pitchFamily="49" charset="-128"/>
              </a:rPr>
              <a:t> and H. F. Silverman, "A Linear Closed-Form Algorithm for Source Localization from Time-Differences of Arrival,” </a:t>
            </a:r>
            <a:r>
              <a:rPr lang="en-US" sz="800" i="1" dirty="0">
                <a:solidFill>
                  <a:srgbClr val="000000"/>
                </a:solidFill>
                <a:effectLst/>
                <a:latin typeface="Times New Roman" panose="02020603050405020304" pitchFamily="18" charset="0"/>
                <a:ea typeface="MS Mincho" panose="02020609040205080304" pitchFamily="49" charset="-128"/>
              </a:rPr>
              <a:t>IEEE Signal Processing Letters</a:t>
            </a:r>
            <a:r>
              <a:rPr lang="en-US" sz="800" dirty="0">
                <a:solidFill>
                  <a:srgbClr val="000000"/>
                </a:solidFill>
                <a:effectLst/>
                <a:latin typeface="Times New Roman" panose="02020603050405020304" pitchFamily="18" charset="0"/>
                <a:ea typeface="MS Mincho" panose="02020609040205080304" pitchFamily="49" charset="-128"/>
              </a:rPr>
              <a:t>, vol. 15, pp. 1-4, 2008. </a:t>
            </a:r>
          </a:p>
        </p:txBody>
      </p:sp>
    </p:spTree>
    <p:extLst>
      <p:ext uri="{BB962C8B-B14F-4D97-AF65-F5344CB8AC3E}">
        <p14:creationId xmlns:p14="http://schemas.microsoft.com/office/powerpoint/2010/main" val="85724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42F89E3-57BF-A020-1432-D34E13865C93}"/>
              </a:ext>
            </a:extLst>
          </p:cNvPr>
          <p:cNvPicPr>
            <a:picLocks noGrp="1" noChangeAspect="1"/>
          </p:cNvPicPr>
          <p:nvPr>
            <p:ph sz="half" idx="2"/>
          </p:nvPr>
        </p:nvPicPr>
        <p:blipFill rotWithShape="1">
          <a:blip r:embed="rId3">
            <a:clrChange>
              <a:clrFrom>
                <a:srgbClr val="FFFFFF"/>
              </a:clrFrom>
              <a:clrTo>
                <a:srgbClr val="FFFFFF">
                  <a:alpha val="0"/>
                </a:srgbClr>
              </a:clrTo>
            </a:clrChange>
          </a:blip>
          <a:srcRect b="428"/>
          <a:stretch/>
        </p:blipFill>
        <p:spPr>
          <a:xfrm>
            <a:off x="1173343" y="3144514"/>
            <a:ext cx="3527866" cy="2912156"/>
          </a:xfrm>
          <a:ln>
            <a:solidFill>
              <a:schemeClr val="accent1"/>
            </a:solidFill>
          </a:ln>
        </p:spPr>
      </p:pic>
      <p:sp>
        <p:nvSpPr>
          <p:cNvPr id="4" name="TextBox 5">
            <a:extLst>
              <a:ext uri="{FF2B5EF4-FFF2-40B4-BE49-F238E27FC236}">
                <a16:creationId xmlns:a16="http://schemas.microsoft.com/office/drawing/2014/main" id="{DCB7B551-0B41-E84A-8925-A61829B4BA4F}"/>
              </a:ext>
            </a:extLst>
          </p:cNvPr>
          <p:cNvSpPr txBox="1"/>
          <p:nvPr/>
        </p:nvSpPr>
        <p:spPr>
          <a:xfrm>
            <a:off x="71582" y="97945"/>
            <a:ext cx="12015215" cy="620278"/>
          </a:xfrm>
          <a:prstGeom prst="rect">
            <a:avLst/>
          </a:prstGeom>
          <a:noFill/>
        </p:spPr>
        <p:txBody>
          <a:bodyPr wrap="square" lIns="89896" tIns="44948" rIns="89896" bIns="44948"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441" b="1" dirty="0">
                <a:solidFill>
                  <a:srgbClr val="000090"/>
                </a:solidFill>
                <a:latin typeface="Arial"/>
                <a:ea typeface="黑体" panose="02010609060101010101" pitchFamily="49" charset="-122"/>
              </a:rPr>
              <a:t>Location on a Conic Axis (LOCA)</a:t>
            </a:r>
            <a:endParaRPr kumimoji="0" lang="en-US" altLang="zh-CN" sz="3441" b="1" i="0" u="none" strike="noStrike" kern="1200" cap="none" spc="0" normalizeH="0" baseline="0" noProof="0" dirty="0">
              <a:ln>
                <a:noFill/>
              </a:ln>
              <a:solidFill>
                <a:srgbClr val="000090"/>
              </a:solidFill>
              <a:effectLst/>
              <a:uLnTx/>
              <a:uFillTx/>
              <a:latin typeface="Arial"/>
              <a:ea typeface="黑体" panose="02010609060101010101" pitchFamily="49" charset="-122"/>
              <a:cs typeface="+mn-cs"/>
            </a:endParaRPr>
          </a:p>
        </p:txBody>
      </p:sp>
      <p:sp>
        <p:nvSpPr>
          <p:cNvPr id="11" name="Subtitle 2">
            <a:extLst>
              <a:ext uri="{FF2B5EF4-FFF2-40B4-BE49-F238E27FC236}">
                <a16:creationId xmlns:a16="http://schemas.microsoft.com/office/drawing/2014/main" id="{729C50F5-9048-BFC5-52D6-9B0658E77C86}"/>
              </a:ext>
            </a:extLst>
          </p:cNvPr>
          <p:cNvSpPr txBox="1">
            <a:spLocks/>
          </p:cNvSpPr>
          <p:nvPr/>
        </p:nvSpPr>
        <p:spPr>
          <a:xfrm>
            <a:off x="520995" y="988829"/>
            <a:ext cx="5299701" cy="224598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Lucida Grande"/>
              <a:buChar char="-"/>
              <a:defRPr sz="2400" kern="1200">
                <a:solidFill>
                  <a:srgbClr val="1B1A97"/>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Wingdings" charset="2"/>
              <a:buChar char="§"/>
              <a:defRPr sz="2000" kern="1200">
                <a:solidFill>
                  <a:srgbClr val="1B1A97"/>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Courier New"/>
              <a:buChar char="o"/>
              <a:defRPr sz="1800" kern="1200">
                <a:solidFill>
                  <a:srgbClr val="1B1A97"/>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Lucida Grande"/>
              <a:buChar char="-"/>
              <a:defRPr sz="1800" kern="1200">
                <a:solidFill>
                  <a:srgbClr val="1B1A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1800" dirty="0"/>
              <a:t>LOCA is mathematical “dual” to Hyperbolic Ranging:</a:t>
            </a:r>
          </a:p>
          <a:p>
            <a:pPr>
              <a:lnSpc>
                <a:spcPct val="120000"/>
              </a:lnSpc>
            </a:pPr>
            <a:r>
              <a:rPr lang="en-US" sz="1800" dirty="0"/>
              <a:t>“The difference in range to three known sensors provides a straight line of position, which is the major axis of a general conic, a focus of which is the location in question”</a:t>
            </a:r>
          </a:p>
          <a:p>
            <a:pPr>
              <a:lnSpc>
                <a:spcPct val="120000"/>
              </a:lnSpc>
            </a:pPr>
            <a:r>
              <a:rPr lang="en-US" sz="1800" dirty="0"/>
              <a:t>Emitter is located at a focus of the conic (ellipse, hyperbola, circle, parabola)</a:t>
            </a:r>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6E78176E-81CA-1512-320A-F13E522EFE1F}"/>
                  </a:ext>
                </a:extLst>
              </p:cNvPr>
              <p:cNvSpPr txBox="1">
                <a:spLocks/>
              </p:cNvSpPr>
              <p:nvPr/>
            </p:nvSpPr>
            <p:spPr>
              <a:xfrm>
                <a:off x="6096001" y="988827"/>
                <a:ext cx="5575004" cy="5067843"/>
              </a:xfrm>
              <a:prstGeom prst="rect">
                <a:avLst/>
              </a:prstGeom>
              <a:ln>
                <a:solidFill>
                  <a:schemeClr val="accent1"/>
                </a:solidFill>
              </a:ln>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Clr>
                    <a:schemeClr val="tx1"/>
                  </a:buClr>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Lucida Grande"/>
                  <a:buChar char="-"/>
                  <a:defRPr sz="2400" kern="1200">
                    <a:solidFill>
                      <a:srgbClr val="1B1A97"/>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Wingdings" charset="2"/>
                  <a:buChar char="§"/>
                  <a:defRPr sz="2000" kern="1200">
                    <a:solidFill>
                      <a:srgbClr val="1B1A97"/>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Courier New"/>
                  <a:buChar char="o"/>
                  <a:defRPr sz="1800" kern="1200">
                    <a:solidFill>
                      <a:srgbClr val="1B1A97"/>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Lucida Grande"/>
                  <a:buChar char="-"/>
                  <a:defRPr sz="1800" kern="1200">
                    <a:solidFill>
                      <a:srgbClr val="1B1A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lnSpc>
                    <a:spcPct val="120000"/>
                  </a:lnSpc>
                  <a:spcBef>
                    <a:spcPts val="300"/>
                  </a:spcBef>
                  <a:spcAft>
                    <a:spcPts val="300"/>
                  </a:spcAft>
                  <a:buNone/>
                </a:pPr>
                <a:r>
                  <a:rPr lang="en-US" sz="4400" dirty="0"/>
                  <a:t>General process:</a:t>
                </a:r>
              </a:p>
              <a:p>
                <a:pPr marL="231775" indent="-231775" defTabSz="457200">
                  <a:lnSpc>
                    <a:spcPct val="120000"/>
                  </a:lnSpc>
                  <a:spcBef>
                    <a:spcPts val="300"/>
                  </a:spcBef>
                  <a:spcAft>
                    <a:spcPts val="300"/>
                  </a:spcAft>
                  <a:buFont typeface="+mj-lt"/>
                  <a:buAutoNum type="arabicPeriod"/>
                </a:pPr>
                <a:r>
                  <a:rPr lang="en-US" sz="4000" dirty="0"/>
                  <a:t>Choose 3 sensors </a:t>
                </a:r>
                <a14:m>
                  <m:oMath xmlns:m="http://schemas.openxmlformats.org/officeDocument/2006/math">
                    <m:d>
                      <m:dPr>
                        <m:ctrlPr>
                          <a:rPr lang="en-US" sz="4000" b="0" i="1" smtClean="0">
                            <a:latin typeface="Cambria Math" panose="02040503050406030204" pitchFamily="18" charset="0"/>
                          </a:rPr>
                        </m:ctrlPr>
                      </m:dPr>
                      <m:e>
                        <m:sSub>
                          <m:sSubPr>
                            <m:ctrlPr>
                              <a:rPr lang="en-US" sz="4000" i="1">
                                <a:latin typeface="Cambria Math" panose="02040503050406030204" pitchFamily="18" charset="0"/>
                              </a:rPr>
                            </m:ctrlPr>
                          </m:sSubPr>
                          <m:e>
                            <m:r>
                              <a:rPr lang="en-US" sz="4000">
                                <a:latin typeface="Cambria Math" panose="02040503050406030204" pitchFamily="18" charset="0"/>
                              </a:rPr>
                              <m:t>𝑠</m:t>
                            </m:r>
                          </m:e>
                          <m:sub>
                            <m:r>
                              <a:rPr lang="en-US" sz="4000" b="0" i="1" smtClean="0">
                                <a:latin typeface="Cambria Math" panose="02040503050406030204" pitchFamily="18" charset="0"/>
                              </a:rPr>
                              <m:t>1</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a:latin typeface="Cambria Math" panose="02040503050406030204" pitchFamily="18" charset="0"/>
                              </a:rPr>
                              <m:t>𝑠</m:t>
                            </m:r>
                          </m:e>
                          <m:sub>
                            <m:r>
                              <a:rPr lang="en-US" sz="4000" b="0" i="1" smtClean="0">
                                <a:latin typeface="Cambria Math" panose="02040503050406030204" pitchFamily="18" charset="0"/>
                              </a:rPr>
                              <m:t>2</m:t>
                            </m:r>
                          </m:sub>
                        </m:sSub>
                        <m:r>
                          <a:rPr lang="en-US" sz="4000" b="0" i="0" smtClean="0">
                            <a:latin typeface="Cambria Math" panose="02040503050406030204" pitchFamily="18" charset="0"/>
                          </a:rPr>
                          <m:t>,</m:t>
                        </m:r>
                        <m:sSub>
                          <m:sSubPr>
                            <m:ctrlPr>
                              <a:rPr lang="en-US" sz="4000" i="1">
                                <a:latin typeface="Cambria Math" panose="02040503050406030204" pitchFamily="18" charset="0"/>
                              </a:rPr>
                            </m:ctrlPr>
                          </m:sSubPr>
                          <m:e>
                            <m:r>
                              <a:rPr lang="en-US" sz="4000">
                                <a:latin typeface="Cambria Math" panose="02040503050406030204" pitchFamily="18" charset="0"/>
                              </a:rPr>
                              <m:t>𝑠</m:t>
                            </m:r>
                          </m:e>
                          <m:sub>
                            <m:r>
                              <a:rPr lang="en-US" sz="4000" b="0" i="1" smtClean="0">
                                <a:latin typeface="Cambria Math" panose="02040503050406030204" pitchFamily="18" charset="0"/>
                              </a:rPr>
                              <m:t>3</m:t>
                            </m:r>
                          </m:sub>
                        </m:sSub>
                      </m:e>
                    </m:d>
                  </m:oMath>
                </a14:m>
                <a:r>
                  <a:rPr lang="en-US" sz="4000" dirty="0"/>
                  <a:t> from set of </a:t>
                </a:r>
                <a14:m>
                  <m:oMath xmlns:m="http://schemas.openxmlformats.org/officeDocument/2006/math">
                    <m:r>
                      <a:rPr lang="en-US" sz="4000" b="0" i="1" smtClean="0">
                        <a:latin typeface="Cambria Math" panose="02040503050406030204" pitchFamily="18" charset="0"/>
                      </a:rPr>
                      <m:t>𝑁</m:t>
                    </m:r>
                  </m:oMath>
                </a14:m>
                <a:r>
                  <a:rPr lang="en-US" sz="4000" dirty="0"/>
                  <a:t> sensors</a:t>
                </a:r>
              </a:p>
              <a:p>
                <a:pPr marL="231775" indent="-231775" defTabSz="457200">
                  <a:lnSpc>
                    <a:spcPct val="120000"/>
                  </a:lnSpc>
                  <a:spcBef>
                    <a:spcPts val="300"/>
                  </a:spcBef>
                  <a:spcAft>
                    <a:spcPts val="300"/>
                  </a:spcAft>
                  <a:buFont typeface="+mj-lt"/>
                  <a:buAutoNum type="arabicPeriod"/>
                </a:pPr>
                <a:r>
                  <a:rPr lang="en-US" sz="4000" dirty="0"/>
                  <a:t>Measure “Range Difference of Arrival” (</a:t>
                </a:r>
                <a14:m>
                  <m:oMath xmlns:m="http://schemas.openxmlformats.org/officeDocument/2006/math">
                    <m:sSub>
                      <m:sSubPr>
                        <m:ctrlPr>
                          <a:rPr lang="en-US" sz="4000" i="1">
                            <a:latin typeface="Cambria Math" panose="02040503050406030204" pitchFamily="18" charset="0"/>
                          </a:rPr>
                        </m:ctrlPr>
                      </m:sSubPr>
                      <m:e>
                        <m:r>
                          <a:rPr lang="en-US" sz="4000">
                            <a:latin typeface="Cambria Math" panose="02040503050406030204" pitchFamily="18" charset="0"/>
                          </a:rPr>
                          <m:t>∆</m:t>
                        </m:r>
                      </m:e>
                      <m:sub>
                        <m:r>
                          <a:rPr lang="en-US" sz="4000" b="0" i="1" smtClean="0">
                            <a:latin typeface="Cambria Math" panose="02040503050406030204" pitchFamily="18" charset="0"/>
                          </a:rPr>
                          <m:t>𝑖𝑗</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a:latin typeface="Cambria Math" panose="02040503050406030204" pitchFamily="18" charset="0"/>
                          </a:rPr>
                          <m:t>𝜏</m:t>
                        </m:r>
                      </m:e>
                      <m:sub>
                        <m:r>
                          <a:rPr lang="en-US" sz="4000" i="1">
                            <a:latin typeface="Cambria Math" panose="02040503050406030204" pitchFamily="18" charset="0"/>
                          </a:rPr>
                          <m:t>𝑖𝑗</m:t>
                        </m:r>
                      </m:sub>
                    </m:sSub>
                    <m:r>
                      <a:rPr lang="en-US" sz="4000" b="0" i="0" smtClean="0">
                        <a:latin typeface="Cambria Math" panose="02040503050406030204" pitchFamily="18" charset="0"/>
                      </a:rPr>
                      <m:t>∗</m:t>
                    </m:r>
                    <m:r>
                      <m:rPr>
                        <m:sty m:val="p"/>
                      </m:rPr>
                      <a:rPr lang="en-US" sz="4000" b="0" i="0" smtClean="0">
                        <a:latin typeface="Cambria Math" panose="02040503050406030204" pitchFamily="18" charset="0"/>
                      </a:rPr>
                      <m:t>c</m:t>
                    </m:r>
                  </m:oMath>
                </a14:m>
                <a:r>
                  <a:rPr lang="en-US" sz="4000" dirty="0"/>
                  <a:t>) for each sensor pair </a:t>
                </a:r>
                <a14:m>
                  <m:oMath xmlns:m="http://schemas.openxmlformats.org/officeDocument/2006/math">
                    <m:d>
                      <m:dPr>
                        <m:ctrlPr>
                          <a:rPr lang="en-US" sz="4000" b="0" i="1" smtClean="0">
                            <a:latin typeface="Cambria Math" panose="02040503050406030204" pitchFamily="18" charset="0"/>
                          </a:rPr>
                        </m:ctrlPr>
                      </m:dPr>
                      <m:e>
                        <m:sSub>
                          <m:sSubPr>
                            <m:ctrlPr>
                              <a:rPr lang="en-US" sz="4000" i="1">
                                <a:latin typeface="Cambria Math" panose="02040503050406030204" pitchFamily="18" charset="0"/>
                              </a:rPr>
                            </m:ctrlPr>
                          </m:sSubPr>
                          <m:e>
                            <m:r>
                              <a:rPr lang="en-US" sz="4000">
                                <a:latin typeface="Cambria Math" panose="02040503050406030204" pitchFamily="18" charset="0"/>
                              </a:rPr>
                              <m:t>∆</m:t>
                            </m:r>
                          </m:e>
                          <m:sub>
                            <m:r>
                              <a:rPr lang="en-US" sz="4000">
                                <a:latin typeface="Cambria Math" panose="02040503050406030204" pitchFamily="18" charset="0"/>
                              </a:rPr>
                              <m:t>12</m:t>
                            </m:r>
                          </m:sub>
                        </m:sSub>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a:latin typeface="Cambria Math" panose="02040503050406030204" pitchFamily="18" charset="0"/>
                              </a:rPr>
                              <m:t>∆</m:t>
                            </m:r>
                          </m:e>
                          <m:sub>
                            <m:r>
                              <a:rPr lang="en-US" sz="4000">
                                <a:latin typeface="Cambria Math" panose="02040503050406030204" pitchFamily="18" charset="0"/>
                              </a:rPr>
                              <m:t>2</m:t>
                            </m:r>
                            <m:r>
                              <a:rPr lang="en-US" sz="4000" b="0" i="0" smtClean="0">
                                <a:latin typeface="Cambria Math" panose="02040503050406030204" pitchFamily="18" charset="0"/>
                              </a:rPr>
                              <m:t>3</m:t>
                            </m:r>
                          </m:sub>
                        </m:sSub>
                        <m:r>
                          <a:rPr lang="en-US" sz="4000" b="0" i="0" smtClean="0">
                            <a:latin typeface="Cambria Math" panose="02040503050406030204" pitchFamily="18" charset="0"/>
                          </a:rPr>
                          <m:t>,</m:t>
                        </m:r>
                        <m:sSub>
                          <m:sSubPr>
                            <m:ctrlPr>
                              <a:rPr lang="en-US" sz="4000" i="1">
                                <a:latin typeface="Cambria Math" panose="02040503050406030204" pitchFamily="18" charset="0"/>
                              </a:rPr>
                            </m:ctrlPr>
                          </m:sSubPr>
                          <m:e>
                            <m:r>
                              <a:rPr lang="en-US" sz="4000">
                                <a:latin typeface="Cambria Math" panose="02040503050406030204" pitchFamily="18" charset="0"/>
                              </a:rPr>
                              <m:t>∆</m:t>
                            </m:r>
                          </m:e>
                          <m:sub>
                            <m:r>
                              <a:rPr lang="en-US" sz="4000" b="0" i="0" smtClean="0">
                                <a:latin typeface="Cambria Math" panose="02040503050406030204" pitchFamily="18" charset="0"/>
                              </a:rPr>
                              <m:t>3</m:t>
                            </m:r>
                            <m:r>
                              <a:rPr lang="en-US" sz="4000">
                                <a:latin typeface="Cambria Math" panose="02040503050406030204" pitchFamily="18" charset="0"/>
                              </a:rPr>
                              <m:t>1</m:t>
                            </m:r>
                          </m:sub>
                        </m:sSub>
                      </m:e>
                    </m:d>
                  </m:oMath>
                </a14:m>
                <a:r>
                  <a:rPr lang="en-US" sz="4000" dirty="0"/>
                  <a:t> and use “known” location of each sensor, </a:t>
                </a:r>
                <a14:m>
                  <m:oMath xmlns:m="http://schemas.openxmlformats.org/officeDocument/2006/math">
                    <m:sSub>
                      <m:sSubPr>
                        <m:ctrlPr>
                          <a:rPr lang="en-US" sz="4000" i="1">
                            <a:latin typeface="Cambria Math" panose="02040503050406030204" pitchFamily="18" charset="0"/>
                          </a:rPr>
                        </m:ctrlPr>
                      </m:sSubPr>
                      <m:e>
                        <m:r>
                          <a:rPr lang="en-US" sz="4000">
                            <a:latin typeface="Cambria Math" panose="02040503050406030204" pitchFamily="18" charset="0"/>
                          </a:rPr>
                          <m:t>𝑎</m:t>
                        </m:r>
                      </m:e>
                      <m:sub>
                        <m:r>
                          <a:rPr lang="en-US" sz="4000">
                            <a:latin typeface="Cambria Math" panose="02040503050406030204" pitchFamily="18" charset="0"/>
                          </a:rPr>
                          <m:t>𝑖</m:t>
                        </m:r>
                      </m:sub>
                    </m:sSub>
                    <m:r>
                      <a:rPr lang="en-US" sz="4000">
                        <a:latin typeface="Cambria Math" panose="02040503050406030204" pitchFamily="18" charset="0"/>
                      </a:rPr>
                      <m:t>=</m:t>
                    </m:r>
                    <m:rad>
                      <m:radPr>
                        <m:degHide m:val="on"/>
                        <m:ctrlPr>
                          <a:rPr lang="en-US" sz="4000" i="1">
                            <a:latin typeface="Cambria Math" panose="02040503050406030204" pitchFamily="18" charset="0"/>
                          </a:rPr>
                        </m:ctrlPr>
                      </m:radPr>
                      <m:deg/>
                      <m:e>
                        <m:sSup>
                          <m:sSupPr>
                            <m:ctrlPr>
                              <a:rPr lang="en-US" sz="4000" i="1">
                                <a:latin typeface="Cambria Math" panose="02040503050406030204" pitchFamily="18" charset="0"/>
                              </a:rPr>
                            </m:ctrlPr>
                          </m:sSupPr>
                          <m:e>
                            <m:sSub>
                              <m:sSubPr>
                                <m:ctrlPr>
                                  <a:rPr lang="en-US" sz="4000" i="1">
                                    <a:latin typeface="Cambria Math" panose="02040503050406030204" pitchFamily="18" charset="0"/>
                                  </a:rPr>
                                </m:ctrlPr>
                              </m:sSubPr>
                              <m:e>
                                <m:r>
                                  <a:rPr lang="en-US" sz="4000">
                                    <a:latin typeface="Cambria Math" panose="02040503050406030204" pitchFamily="18" charset="0"/>
                                  </a:rPr>
                                  <m:t>𝑥</m:t>
                                </m:r>
                              </m:e>
                              <m:sub>
                                <m:r>
                                  <a:rPr lang="en-US" sz="4000">
                                    <a:latin typeface="Cambria Math" panose="02040503050406030204" pitchFamily="18" charset="0"/>
                                  </a:rPr>
                                  <m:t>𝑖</m:t>
                                </m:r>
                              </m:sub>
                            </m:sSub>
                          </m:e>
                          <m:sup>
                            <m:r>
                              <a:rPr lang="en-US" sz="4000">
                                <a:latin typeface="Cambria Math" panose="02040503050406030204" pitchFamily="18" charset="0"/>
                              </a:rPr>
                              <m:t>2</m:t>
                            </m:r>
                          </m:sup>
                        </m:sSup>
                        <m:r>
                          <a:rPr lang="en-US" sz="4000">
                            <a:latin typeface="Cambria Math" panose="02040503050406030204" pitchFamily="18" charset="0"/>
                          </a:rPr>
                          <m:t>+</m:t>
                        </m:r>
                        <m:sSup>
                          <m:sSupPr>
                            <m:ctrlPr>
                              <a:rPr lang="en-US" sz="4000" i="1">
                                <a:latin typeface="Cambria Math" panose="02040503050406030204" pitchFamily="18" charset="0"/>
                              </a:rPr>
                            </m:ctrlPr>
                          </m:sSupPr>
                          <m:e>
                            <m:sSub>
                              <m:sSubPr>
                                <m:ctrlPr>
                                  <a:rPr lang="en-US" sz="4000" i="1">
                                    <a:latin typeface="Cambria Math" panose="02040503050406030204" pitchFamily="18" charset="0"/>
                                  </a:rPr>
                                </m:ctrlPr>
                              </m:sSubPr>
                              <m:e>
                                <m:r>
                                  <a:rPr lang="en-US" sz="4000">
                                    <a:latin typeface="Cambria Math" panose="02040503050406030204" pitchFamily="18" charset="0"/>
                                  </a:rPr>
                                  <m:t>𝑦</m:t>
                                </m:r>
                              </m:e>
                              <m:sub>
                                <m:r>
                                  <a:rPr lang="en-US" sz="4000">
                                    <a:latin typeface="Cambria Math" panose="02040503050406030204" pitchFamily="18" charset="0"/>
                                  </a:rPr>
                                  <m:t>𝑖</m:t>
                                </m:r>
                              </m:sub>
                            </m:sSub>
                          </m:e>
                          <m:sup>
                            <m:r>
                              <a:rPr lang="en-US" sz="4000">
                                <a:latin typeface="Cambria Math" panose="02040503050406030204" pitchFamily="18" charset="0"/>
                              </a:rPr>
                              <m:t>2</m:t>
                            </m:r>
                          </m:sup>
                        </m:sSup>
                        <m:r>
                          <a:rPr lang="en-US" sz="4000">
                            <a:latin typeface="Cambria Math" panose="02040503050406030204" pitchFamily="18" charset="0"/>
                          </a:rPr>
                          <m:t>+</m:t>
                        </m:r>
                        <m:sSup>
                          <m:sSupPr>
                            <m:ctrlPr>
                              <a:rPr lang="en-US" sz="4000" i="1">
                                <a:latin typeface="Cambria Math" panose="02040503050406030204" pitchFamily="18" charset="0"/>
                              </a:rPr>
                            </m:ctrlPr>
                          </m:sSupPr>
                          <m:e>
                            <m:sSub>
                              <m:sSubPr>
                                <m:ctrlPr>
                                  <a:rPr lang="en-US" sz="4000" i="1">
                                    <a:latin typeface="Cambria Math" panose="02040503050406030204" pitchFamily="18" charset="0"/>
                                  </a:rPr>
                                </m:ctrlPr>
                              </m:sSubPr>
                              <m:e>
                                <m:r>
                                  <a:rPr lang="en-US" sz="4000">
                                    <a:latin typeface="Cambria Math" panose="02040503050406030204" pitchFamily="18" charset="0"/>
                                  </a:rPr>
                                  <m:t>𝑧</m:t>
                                </m:r>
                              </m:e>
                              <m:sub>
                                <m:r>
                                  <a:rPr lang="en-US" sz="4000">
                                    <a:latin typeface="Cambria Math" panose="02040503050406030204" pitchFamily="18" charset="0"/>
                                  </a:rPr>
                                  <m:t>𝑖</m:t>
                                </m:r>
                              </m:sub>
                            </m:sSub>
                          </m:e>
                          <m:sup>
                            <m:r>
                              <a:rPr lang="en-US" sz="4000">
                                <a:latin typeface="Cambria Math" panose="02040503050406030204" pitchFamily="18" charset="0"/>
                              </a:rPr>
                              <m:t>2</m:t>
                            </m:r>
                          </m:sup>
                        </m:sSup>
                      </m:e>
                    </m:rad>
                  </m:oMath>
                </a14:m>
                <a:endParaRPr lang="en-US" sz="4000" dirty="0"/>
              </a:p>
              <a:p>
                <a:pPr marL="231775" indent="-231775" defTabSz="457200">
                  <a:lnSpc>
                    <a:spcPct val="120000"/>
                  </a:lnSpc>
                  <a:spcBef>
                    <a:spcPts val="300"/>
                  </a:spcBef>
                  <a:spcAft>
                    <a:spcPts val="300"/>
                  </a:spcAft>
                  <a:buFont typeface="+mj-lt"/>
                  <a:buAutoNum type="arabicPeriod"/>
                </a:pPr>
                <a:r>
                  <a:rPr lang="en-US" sz="4000" dirty="0"/>
                  <a:t>Determine the conic major axis by representing info as a linear equation </a:t>
                </a:r>
                <a14:m>
                  <m:oMath xmlns:m="http://schemas.openxmlformats.org/officeDocument/2006/math">
                    <m:r>
                      <a:rPr lang="en-US" sz="4000">
                        <a:latin typeface="Cambria Math" panose="02040503050406030204" pitchFamily="18" charset="0"/>
                      </a:rPr>
                      <m:t>𝐴𝑥</m:t>
                    </m:r>
                    <m:r>
                      <a:rPr lang="en-US" sz="4000">
                        <a:latin typeface="Cambria Math" panose="02040503050406030204" pitchFamily="18" charset="0"/>
                      </a:rPr>
                      <m:t>+</m:t>
                    </m:r>
                    <m:r>
                      <a:rPr lang="en-US" sz="4000">
                        <a:latin typeface="Cambria Math" panose="02040503050406030204" pitchFamily="18" charset="0"/>
                      </a:rPr>
                      <m:t>𝐵𝑦</m:t>
                    </m:r>
                    <m:r>
                      <a:rPr lang="en-US" sz="4000">
                        <a:latin typeface="Cambria Math" panose="02040503050406030204" pitchFamily="18" charset="0"/>
                      </a:rPr>
                      <m:t>+</m:t>
                    </m:r>
                    <m:r>
                      <a:rPr lang="en-US" sz="4000">
                        <a:latin typeface="Cambria Math" panose="02040503050406030204" pitchFamily="18" charset="0"/>
                      </a:rPr>
                      <m:t>𝐶𝑧</m:t>
                    </m:r>
                    <m:r>
                      <a:rPr lang="en-US" sz="4000">
                        <a:latin typeface="Cambria Math" panose="02040503050406030204" pitchFamily="18" charset="0"/>
                      </a:rPr>
                      <m:t>+</m:t>
                    </m:r>
                    <m:r>
                      <a:rPr lang="en-US" sz="4000">
                        <a:latin typeface="Cambria Math" panose="02040503050406030204" pitchFamily="18" charset="0"/>
                      </a:rPr>
                      <m:t>𝐷</m:t>
                    </m:r>
                    <m:r>
                      <a:rPr lang="en-US" sz="4000">
                        <a:latin typeface="Cambria Math" panose="02040503050406030204" pitchFamily="18" charset="0"/>
                      </a:rPr>
                      <m:t>=0</m:t>
                    </m:r>
                  </m:oMath>
                </a14:m>
                <a:r>
                  <a:rPr lang="en-US" sz="4000" dirty="0"/>
                  <a:t>, where</a:t>
                </a:r>
              </a:p>
              <a:p>
                <a:pPr marL="688975" lvl="2" indent="-231775" defTabSz="457200">
                  <a:lnSpc>
                    <a:spcPct val="120000"/>
                  </a:lnSpc>
                  <a:spcBef>
                    <a:spcPts val="300"/>
                  </a:spcBef>
                  <a:spcAft>
                    <a:spcPts val="300"/>
                  </a:spcAft>
                  <a:buFont typeface="Arial" panose="020B0604020202020204" pitchFamily="34" charset="0"/>
                  <a:buChar char="•"/>
                </a:pPr>
                <a14:m>
                  <m:oMath xmlns:m="http://schemas.openxmlformats.org/officeDocument/2006/math">
                    <m:r>
                      <a:rPr lang="en-US" sz="3600">
                        <a:solidFill>
                          <a:schemeClr val="tx2"/>
                        </a:solidFill>
                        <a:latin typeface="Cambria Math" panose="02040503050406030204" pitchFamily="18" charset="0"/>
                      </a:rPr>
                      <m:t>𝐴</m:t>
                    </m:r>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𝑥</m:t>
                        </m:r>
                      </m:e>
                      <m:sub>
                        <m:r>
                          <a:rPr lang="en-US" sz="3600" b="0" i="1" smtClean="0">
                            <a:solidFill>
                              <a:schemeClr val="tx2"/>
                            </a:solidFill>
                            <a:latin typeface="Cambria Math" panose="02040503050406030204" pitchFamily="18" charset="0"/>
                          </a:rPr>
                          <m:t>1</m:t>
                        </m:r>
                      </m:sub>
                    </m:sSub>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b="0" i="1" smtClean="0">
                            <a:solidFill>
                              <a:schemeClr val="tx2"/>
                            </a:solidFill>
                            <a:latin typeface="Cambria Math" panose="02040503050406030204" pitchFamily="18" charset="0"/>
                          </a:rPr>
                          <m:t>23</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𝑥</m:t>
                        </m:r>
                      </m:e>
                      <m:sub>
                        <m:r>
                          <a:rPr lang="en-US" sz="3600">
                            <a:solidFill>
                              <a:schemeClr val="tx2"/>
                            </a:solidFill>
                            <a:latin typeface="Cambria Math" panose="02040503050406030204" pitchFamily="18" charset="0"/>
                          </a:rPr>
                          <m:t>2</m:t>
                        </m:r>
                      </m:sub>
                    </m:sSub>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31</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𝑥</m:t>
                        </m:r>
                      </m:e>
                      <m:sub>
                        <m:r>
                          <a:rPr lang="en-US" sz="3600">
                            <a:solidFill>
                              <a:schemeClr val="tx2"/>
                            </a:solidFill>
                            <a:latin typeface="Cambria Math" panose="02040503050406030204" pitchFamily="18" charset="0"/>
                          </a:rPr>
                          <m:t>3</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12</m:t>
                        </m:r>
                      </m:sub>
                    </m:sSub>
                    <m:r>
                      <a:rPr lang="en-US" sz="3600">
                        <a:solidFill>
                          <a:schemeClr val="tx2"/>
                        </a:solidFill>
                        <a:latin typeface="Cambria Math" panose="02040503050406030204" pitchFamily="18" charset="0"/>
                      </a:rPr>
                      <m:t>−</m:t>
                    </m:r>
                    <m:r>
                      <m:rPr>
                        <m:sty m:val="p"/>
                      </m:rPr>
                      <a:rPr lang="el-GR" sz="3600">
                        <a:solidFill>
                          <a:schemeClr val="tx2"/>
                        </a:solidFill>
                        <a:latin typeface="Cambria Math" panose="02040503050406030204" pitchFamily="18" charset="0"/>
                      </a:rPr>
                      <m:t>Σ</m:t>
                    </m:r>
                    <m:r>
                      <a:rPr lang="en-US" sz="3600">
                        <a:solidFill>
                          <a:schemeClr val="tx2"/>
                        </a:solidFill>
                        <a:latin typeface="Cambria Math" panose="02040503050406030204" pitchFamily="18" charset="0"/>
                      </a:rPr>
                      <m:t>)</m:t>
                    </m:r>
                  </m:oMath>
                </a14:m>
                <a:endParaRPr lang="en-US" sz="3600" dirty="0">
                  <a:solidFill>
                    <a:schemeClr val="tx2"/>
                  </a:solidFill>
                </a:endParaRPr>
              </a:p>
              <a:p>
                <a:pPr marL="688975" lvl="2" indent="-231775" defTabSz="457200">
                  <a:lnSpc>
                    <a:spcPct val="120000"/>
                  </a:lnSpc>
                  <a:spcBef>
                    <a:spcPts val="300"/>
                  </a:spcBef>
                  <a:spcAft>
                    <a:spcPts val="300"/>
                  </a:spcAft>
                  <a:buFont typeface="Arial" panose="020B0604020202020204" pitchFamily="34" charset="0"/>
                  <a:buChar char="•"/>
                </a:pPr>
                <a14:m>
                  <m:oMath xmlns:m="http://schemas.openxmlformats.org/officeDocument/2006/math">
                    <m:r>
                      <a:rPr lang="en-US" sz="3600">
                        <a:solidFill>
                          <a:schemeClr val="tx2"/>
                        </a:solidFill>
                        <a:latin typeface="Cambria Math" panose="02040503050406030204" pitchFamily="18" charset="0"/>
                      </a:rPr>
                      <m:t>𝐵</m:t>
                    </m:r>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𝑦</m:t>
                        </m:r>
                      </m:e>
                      <m:sub>
                        <m:r>
                          <a:rPr lang="en-US" sz="3600">
                            <a:solidFill>
                              <a:schemeClr val="tx2"/>
                            </a:solidFill>
                            <a:latin typeface="Cambria Math" panose="02040503050406030204" pitchFamily="18" charset="0"/>
                          </a:rPr>
                          <m:t>1</m:t>
                        </m:r>
                      </m:sub>
                    </m:sSub>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23</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𝑦</m:t>
                        </m:r>
                      </m:e>
                      <m:sub>
                        <m:r>
                          <a:rPr lang="en-US" sz="3600">
                            <a:solidFill>
                              <a:schemeClr val="tx2"/>
                            </a:solidFill>
                            <a:latin typeface="Cambria Math" panose="02040503050406030204" pitchFamily="18" charset="0"/>
                          </a:rPr>
                          <m:t>2</m:t>
                        </m:r>
                      </m:sub>
                    </m:sSub>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31</m:t>
                        </m:r>
                      </m:sub>
                    </m:sSub>
                    <m:r>
                      <m:rPr>
                        <m:nor/>
                      </m:rPr>
                      <a:rPr lang="en-US" sz="3600">
                        <a:solidFill>
                          <a:schemeClr val="tx2"/>
                        </a:solidFill>
                      </a:rPr>
                      <m:t>+</m:t>
                    </m:r>
                    <m:r>
                      <m:rPr>
                        <m:nor/>
                      </m:rPr>
                      <a:rPr lang="en-US" sz="3600" dirty="0">
                        <a:solidFill>
                          <a:schemeClr val="tx2"/>
                        </a:solidFill>
                      </a:rPr>
                      <m:t> </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𝑦</m:t>
                        </m:r>
                      </m:e>
                      <m:sub>
                        <m:r>
                          <a:rPr lang="en-US" sz="3600">
                            <a:solidFill>
                              <a:schemeClr val="tx2"/>
                            </a:solidFill>
                            <a:latin typeface="Cambria Math" panose="02040503050406030204" pitchFamily="18" charset="0"/>
                          </a:rPr>
                          <m:t>3</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12</m:t>
                        </m:r>
                      </m:sub>
                    </m:sSub>
                    <m:r>
                      <a:rPr lang="en-US" sz="3600">
                        <a:solidFill>
                          <a:schemeClr val="tx2"/>
                        </a:solidFill>
                        <a:latin typeface="Cambria Math" panose="02040503050406030204" pitchFamily="18" charset="0"/>
                      </a:rPr>
                      <m:t>−</m:t>
                    </m:r>
                    <m:r>
                      <m:rPr>
                        <m:sty m:val="p"/>
                      </m:rPr>
                      <a:rPr lang="el-GR" sz="3600">
                        <a:solidFill>
                          <a:schemeClr val="tx2"/>
                        </a:solidFill>
                        <a:latin typeface="Cambria Math" panose="02040503050406030204" pitchFamily="18" charset="0"/>
                      </a:rPr>
                      <m:t>Σ</m:t>
                    </m:r>
                    <m:r>
                      <a:rPr lang="en-US" sz="3600">
                        <a:solidFill>
                          <a:schemeClr val="tx2"/>
                        </a:solidFill>
                        <a:latin typeface="Cambria Math" panose="02040503050406030204" pitchFamily="18" charset="0"/>
                      </a:rPr>
                      <m:t>)</m:t>
                    </m:r>
                  </m:oMath>
                </a14:m>
                <a:endParaRPr lang="en-US" sz="3600" dirty="0">
                  <a:solidFill>
                    <a:schemeClr val="tx2"/>
                  </a:solidFill>
                </a:endParaRPr>
              </a:p>
              <a:p>
                <a:pPr marL="688975" lvl="2" indent="-231775" defTabSz="457200">
                  <a:lnSpc>
                    <a:spcPct val="120000"/>
                  </a:lnSpc>
                  <a:spcBef>
                    <a:spcPts val="300"/>
                  </a:spcBef>
                  <a:spcAft>
                    <a:spcPts val="300"/>
                  </a:spcAft>
                  <a:buFont typeface="Arial" panose="020B0604020202020204" pitchFamily="34" charset="0"/>
                  <a:buChar char="•"/>
                </a:pPr>
                <a14:m>
                  <m:oMath xmlns:m="http://schemas.openxmlformats.org/officeDocument/2006/math">
                    <m:r>
                      <a:rPr lang="en-US" sz="3600">
                        <a:solidFill>
                          <a:schemeClr val="tx2"/>
                        </a:solidFill>
                        <a:latin typeface="Cambria Math" panose="02040503050406030204" pitchFamily="18" charset="0"/>
                      </a:rPr>
                      <m:t>𝐶</m:t>
                    </m:r>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𝑧</m:t>
                        </m:r>
                      </m:e>
                      <m:sub>
                        <m:r>
                          <a:rPr lang="en-US" sz="3600">
                            <a:solidFill>
                              <a:schemeClr val="tx2"/>
                            </a:solidFill>
                            <a:latin typeface="Cambria Math" panose="02040503050406030204" pitchFamily="18" charset="0"/>
                          </a:rPr>
                          <m:t>1</m:t>
                        </m:r>
                      </m:sub>
                    </m:sSub>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23</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𝑧</m:t>
                        </m:r>
                      </m:e>
                      <m:sub>
                        <m:r>
                          <a:rPr lang="en-US" sz="3600">
                            <a:solidFill>
                              <a:schemeClr val="tx2"/>
                            </a:solidFill>
                            <a:latin typeface="Cambria Math" panose="02040503050406030204" pitchFamily="18" charset="0"/>
                          </a:rPr>
                          <m:t>2</m:t>
                        </m:r>
                      </m:sub>
                    </m:sSub>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31</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𝑧</m:t>
                        </m:r>
                      </m:e>
                      <m:sub>
                        <m:r>
                          <a:rPr lang="en-US" sz="3600">
                            <a:solidFill>
                              <a:schemeClr val="tx2"/>
                            </a:solidFill>
                            <a:latin typeface="Cambria Math" panose="02040503050406030204" pitchFamily="18" charset="0"/>
                          </a:rPr>
                          <m:t>3</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12</m:t>
                        </m:r>
                      </m:sub>
                    </m:sSub>
                    <m:r>
                      <a:rPr lang="en-US" sz="3600">
                        <a:solidFill>
                          <a:schemeClr val="tx2"/>
                        </a:solidFill>
                        <a:latin typeface="Cambria Math" panose="02040503050406030204" pitchFamily="18" charset="0"/>
                      </a:rPr>
                      <m:t>−</m:t>
                    </m:r>
                    <m:r>
                      <m:rPr>
                        <m:sty m:val="p"/>
                      </m:rPr>
                      <a:rPr lang="el-GR" sz="3600">
                        <a:solidFill>
                          <a:schemeClr val="tx2"/>
                        </a:solidFill>
                        <a:latin typeface="Cambria Math" panose="02040503050406030204" pitchFamily="18" charset="0"/>
                      </a:rPr>
                      <m:t>Σ</m:t>
                    </m:r>
                    <m:r>
                      <a:rPr lang="en-US" sz="3600">
                        <a:solidFill>
                          <a:schemeClr val="tx2"/>
                        </a:solidFill>
                        <a:latin typeface="Cambria Math" panose="02040503050406030204" pitchFamily="18" charset="0"/>
                      </a:rPr>
                      <m:t>)</m:t>
                    </m:r>
                  </m:oMath>
                </a14:m>
                <a:endParaRPr lang="en-US" sz="3600" dirty="0">
                  <a:solidFill>
                    <a:schemeClr val="tx2"/>
                  </a:solidFill>
                </a:endParaRPr>
              </a:p>
              <a:p>
                <a:pPr marL="688975" lvl="2" indent="-231775" defTabSz="457200">
                  <a:lnSpc>
                    <a:spcPct val="120000"/>
                  </a:lnSpc>
                  <a:spcBef>
                    <a:spcPts val="300"/>
                  </a:spcBef>
                  <a:spcAft>
                    <a:spcPts val="300"/>
                  </a:spcAft>
                  <a:buFont typeface="Arial" panose="020B0604020202020204" pitchFamily="34" charset="0"/>
                  <a:buChar char="•"/>
                </a:pPr>
                <a14:m>
                  <m:oMath xmlns:m="http://schemas.openxmlformats.org/officeDocument/2006/math">
                    <m:r>
                      <a:rPr lang="en-US" sz="3600">
                        <a:solidFill>
                          <a:schemeClr val="tx2"/>
                        </a:solidFill>
                        <a:latin typeface="Cambria Math" panose="02040503050406030204" pitchFamily="18" charset="0"/>
                      </a:rPr>
                      <m:t>𝐷</m:t>
                    </m:r>
                    <m:r>
                      <a:rPr lang="en-US" sz="3600">
                        <a:solidFill>
                          <a:schemeClr val="tx2"/>
                        </a:solidFill>
                        <a:latin typeface="Cambria Math" panose="02040503050406030204" pitchFamily="18" charset="0"/>
                      </a:rPr>
                      <m:t>=−</m:t>
                    </m:r>
                    <m:f>
                      <m:fPr>
                        <m:ctrlPr>
                          <a:rPr lang="en-US" sz="3600" i="1">
                            <a:solidFill>
                              <a:schemeClr val="tx2"/>
                            </a:solidFill>
                            <a:latin typeface="Cambria Math" panose="02040503050406030204" pitchFamily="18" charset="0"/>
                          </a:rPr>
                        </m:ctrlPr>
                      </m:fPr>
                      <m:num>
                        <m:r>
                          <a:rPr lang="en-US" sz="3600">
                            <a:solidFill>
                              <a:schemeClr val="tx2"/>
                            </a:solidFill>
                            <a:latin typeface="Cambria Math" panose="02040503050406030204" pitchFamily="18" charset="0"/>
                          </a:rPr>
                          <m:t>1</m:t>
                        </m:r>
                      </m:num>
                      <m:den>
                        <m:r>
                          <a:rPr lang="en-US" sz="3600">
                            <a:solidFill>
                              <a:schemeClr val="tx2"/>
                            </a:solidFill>
                            <a:latin typeface="Cambria Math" panose="02040503050406030204" pitchFamily="18" charset="0"/>
                          </a:rPr>
                          <m:t>2</m:t>
                        </m:r>
                      </m:den>
                    </m:f>
                    <m:d>
                      <m:dPr>
                        <m:ctrlPr>
                          <a:rPr lang="en-US" sz="3600" i="1">
                            <a:solidFill>
                              <a:schemeClr val="tx2"/>
                            </a:solidFill>
                            <a:latin typeface="Cambria Math" panose="02040503050406030204" pitchFamily="18" charset="0"/>
                          </a:rPr>
                        </m:ctrlPr>
                      </m:dPr>
                      <m:e>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12</m:t>
                            </m:r>
                          </m:sub>
                        </m:sSub>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23</m:t>
                            </m:r>
                          </m:sub>
                        </m:sSub>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31</m:t>
                            </m:r>
                          </m:sub>
                        </m:sSub>
                        <m:r>
                          <a:rPr lang="en-US" sz="3600">
                            <a:solidFill>
                              <a:schemeClr val="tx2"/>
                            </a:solidFill>
                            <a:latin typeface="Cambria Math" panose="02040503050406030204" pitchFamily="18" charset="0"/>
                          </a:rPr>
                          <m:t>+</m:t>
                        </m:r>
                        <m:sSubSup>
                          <m:sSubSupPr>
                            <m:ctrlPr>
                              <a:rPr lang="en-US" sz="3600" i="1">
                                <a:solidFill>
                                  <a:schemeClr val="tx2"/>
                                </a:solidFill>
                                <a:latin typeface="Cambria Math" panose="02040503050406030204" pitchFamily="18" charset="0"/>
                              </a:rPr>
                            </m:ctrlPr>
                          </m:sSubSupPr>
                          <m:e>
                            <m:r>
                              <a:rPr lang="en-US" sz="3600">
                                <a:solidFill>
                                  <a:schemeClr val="tx2"/>
                                </a:solidFill>
                                <a:latin typeface="Cambria Math" panose="02040503050406030204" pitchFamily="18" charset="0"/>
                              </a:rPr>
                              <m:t>𝑎</m:t>
                            </m:r>
                          </m:e>
                          <m:sub>
                            <m:r>
                              <a:rPr lang="en-US" sz="3600">
                                <a:solidFill>
                                  <a:schemeClr val="tx2"/>
                                </a:solidFill>
                                <a:latin typeface="Cambria Math" panose="02040503050406030204" pitchFamily="18" charset="0"/>
                              </a:rPr>
                              <m:t>1</m:t>
                            </m:r>
                          </m:sub>
                          <m:sup>
                            <m:r>
                              <a:rPr lang="en-US" sz="3600">
                                <a:solidFill>
                                  <a:schemeClr val="tx2"/>
                                </a:solidFill>
                                <a:latin typeface="Cambria Math" panose="02040503050406030204" pitchFamily="18" charset="0"/>
                              </a:rPr>
                              <m:t>2</m:t>
                            </m:r>
                          </m:sup>
                        </m:sSubSup>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23</m:t>
                            </m:r>
                          </m:sub>
                        </m:sSub>
                        <m:r>
                          <a:rPr lang="en-US" sz="3600">
                            <a:solidFill>
                              <a:schemeClr val="tx2"/>
                            </a:solidFill>
                            <a:latin typeface="Cambria Math" panose="02040503050406030204" pitchFamily="18" charset="0"/>
                          </a:rPr>
                          <m:t>+</m:t>
                        </m:r>
                        <m:sSubSup>
                          <m:sSubSupPr>
                            <m:ctrlPr>
                              <a:rPr lang="en-US" sz="3600" i="1">
                                <a:solidFill>
                                  <a:schemeClr val="tx2"/>
                                </a:solidFill>
                                <a:latin typeface="Cambria Math" panose="02040503050406030204" pitchFamily="18" charset="0"/>
                              </a:rPr>
                            </m:ctrlPr>
                          </m:sSubSupPr>
                          <m:e>
                            <m:r>
                              <a:rPr lang="en-US" sz="3600">
                                <a:solidFill>
                                  <a:schemeClr val="tx2"/>
                                </a:solidFill>
                                <a:latin typeface="Cambria Math" panose="02040503050406030204" pitchFamily="18" charset="0"/>
                              </a:rPr>
                              <m:t>𝑎</m:t>
                            </m:r>
                          </m:e>
                          <m:sub>
                            <m:r>
                              <a:rPr lang="en-US" sz="3600">
                                <a:solidFill>
                                  <a:schemeClr val="tx2"/>
                                </a:solidFill>
                                <a:latin typeface="Cambria Math" panose="02040503050406030204" pitchFamily="18" charset="0"/>
                              </a:rPr>
                              <m:t>2</m:t>
                            </m:r>
                          </m:sub>
                          <m:sup>
                            <m:r>
                              <a:rPr lang="en-US" sz="3600">
                                <a:solidFill>
                                  <a:schemeClr val="tx2"/>
                                </a:solidFill>
                                <a:latin typeface="Cambria Math" panose="02040503050406030204" pitchFamily="18" charset="0"/>
                              </a:rPr>
                              <m:t>2</m:t>
                            </m:r>
                          </m:sup>
                        </m:sSubSup>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31</m:t>
                            </m:r>
                          </m:sub>
                        </m:sSub>
                        <m:r>
                          <a:rPr lang="en-US" sz="3600">
                            <a:solidFill>
                              <a:schemeClr val="tx2"/>
                            </a:solidFill>
                            <a:latin typeface="Cambria Math" panose="02040503050406030204" pitchFamily="18" charset="0"/>
                          </a:rPr>
                          <m:t>+</m:t>
                        </m:r>
                        <m:sSubSup>
                          <m:sSubSupPr>
                            <m:ctrlPr>
                              <a:rPr lang="en-US" sz="3600" i="1">
                                <a:solidFill>
                                  <a:schemeClr val="tx2"/>
                                </a:solidFill>
                                <a:latin typeface="Cambria Math" panose="02040503050406030204" pitchFamily="18" charset="0"/>
                              </a:rPr>
                            </m:ctrlPr>
                          </m:sSubSupPr>
                          <m:e>
                            <m:r>
                              <a:rPr lang="en-US" sz="3600">
                                <a:solidFill>
                                  <a:schemeClr val="tx2"/>
                                </a:solidFill>
                                <a:latin typeface="Cambria Math" panose="02040503050406030204" pitchFamily="18" charset="0"/>
                              </a:rPr>
                              <m:t>𝑎</m:t>
                            </m:r>
                          </m:e>
                          <m:sub>
                            <m:r>
                              <a:rPr lang="en-US" sz="3600">
                                <a:solidFill>
                                  <a:schemeClr val="tx2"/>
                                </a:solidFill>
                                <a:latin typeface="Cambria Math" panose="02040503050406030204" pitchFamily="18" charset="0"/>
                              </a:rPr>
                              <m:t>3</m:t>
                            </m:r>
                          </m:sub>
                          <m:sup>
                            <m:r>
                              <a:rPr lang="en-US" sz="3600">
                                <a:solidFill>
                                  <a:schemeClr val="tx2"/>
                                </a:solidFill>
                                <a:latin typeface="Cambria Math" panose="02040503050406030204" pitchFamily="18" charset="0"/>
                              </a:rPr>
                              <m:t>2</m:t>
                            </m:r>
                          </m:sup>
                        </m:sSubSup>
                        <m:d>
                          <m:dPr>
                            <m:ctrlPr>
                              <a:rPr lang="en-US" sz="3600" i="1">
                                <a:solidFill>
                                  <a:schemeClr val="tx2"/>
                                </a:solidFill>
                                <a:latin typeface="Cambria Math" panose="02040503050406030204" pitchFamily="18" charset="0"/>
                              </a:rPr>
                            </m:ctrlPr>
                          </m:dPr>
                          <m:e>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12</m:t>
                                </m:r>
                              </m:sub>
                            </m:sSub>
                            <m:r>
                              <a:rPr lang="en-US" sz="3600">
                                <a:solidFill>
                                  <a:schemeClr val="tx2"/>
                                </a:solidFill>
                                <a:latin typeface="Cambria Math" panose="02040503050406030204" pitchFamily="18" charset="0"/>
                              </a:rPr>
                              <m:t>−</m:t>
                            </m:r>
                            <m:r>
                              <m:rPr>
                                <m:sty m:val="p"/>
                              </m:rPr>
                              <a:rPr lang="el-GR" sz="3600">
                                <a:solidFill>
                                  <a:schemeClr val="tx2"/>
                                </a:solidFill>
                                <a:latin typeface="Cambria Math" panose="02040503050406030204" pitchFamily="18" charset="0"/>
                              </a:rPr>
                              <m:t>Σ</m:t>
                            </m:r>
                          </m:e>
                        </m:d>
                      </m:e>
                    </m:d>
                  </m:oMath>
                </a14:m>
                <a:endParaRPr lang="en-US" sz="3600" i="1" dirty="0">
                  <a:solidFill>
                    <a:schemeClr val="tx2"/>
                  </a:solidFill>
                  <a:latin typeface="Cambria Math" panose="02040503050406030204" pitchFamily="18" charset="0"/>
                </a:endParaRPr>
              </a:p>
              <a:p>
                <a:pPr marL="688975" lvl="2" indent="-231775" defTabSz="457200">
                  <a:lnSpc>
                    <a:spcPct val="120000"/>
                  </a:lnSpc>
                  <a:spcBef>
                    <a:spcPts val="300"/>
                  </a:spcBef>
                  <a:spcAft>
                    <a:spcPts val="300"/>
                  </a:spcAft>
                  <a:buFont typeface="Arial" panose="020B0604020202020204" pitchFamily="34" charset="0"/>
                  <a:buChar char="•"/>
                </a:pPr>
                <a14:m>
                  <m:oMath xmlns:m="http://schemas.openxmlformats.org/officeDocument/2006/math">
                    <m:r>
                      <m:rPr>
                        <m:sty m:val="p"/>
                      </m:rPr>
                      <a:rPr lang="el-GR" sz="3600">
                        <a:solidFill>
                          <a:schemeClr val="tx2"/>
                        </a:solidFill>
                        <a:latin typeface="Cambria Math" panose="02040503050406030204" pitchFamily="18" charset="0"/>
                      </a:rPr>
                      <m:t>Σ</m:t>
                    </m:r>
                  </m:oMath>
                </a14:m>
                <a:r>
                  <a:rPr lang="en-US" sz="3600" dirty="0">
                    <a:solidFill>
                      <a:schemeClr val="tx2"/>
                    </a:solidFill>
                  </a:rPr>
                  <a:t> = </a:t>
                </a:r>
                <a14:m>
                  <m:oMath xmlns:m="http://schemas.openxmlformats.org/officeDocument/2006/math">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12</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23</m:t>
                        </m:r>
                      </m:sub>
                    </m:sSub>
                    <m:r>
                      <a:rPr lang="en-US" sz="3600">
                        <a:solidFill>
                          <a:schemeClr val="tx2"/>
                        </a:solidFill>
                        <a:latin typeface="Cambria Math" panose="02040503050406030204" pitchFamily="18" charset="0"/>
                      </a:rPr>
                      <m:t>+</m:t>
                    </m:r>
                    <m:sSub>
                      <m:sSubPr>
                        <m:ctrlPr>
                          <a:rPr lang="en-US" sz="3600" i="1">
                            <a:solidFill>
                              <a:schemeClr val="tx2"/>
                            </a:solidFill>
                            <a:latin typeface="Cambria Math" panose="02040503050406030204" pitchFamily="18" charset="0"/>
                          </a:rPr>
                        </m:ctrlPr>
                      </m:sSubPr>
                      <m:e>
                        <m:r>
                          <a:rPr lang="en-US" sz="3600">
                            <a:solidFill>
                              <a:schemeClr val="tx2"/>
                            </a:solidFill>
                            <a:latin typeface="Cambria Math" panose="02040503050406030204" pitchFamily="18" charset="0"/>
                          </a:rPr>
                          <m:t>∆</m:t>
                        </m:r>
                      </m:e>
                      <m:sub>
                        <m:r>
                          <a:rPr lang="en-US" sz="3600">
                            <a:solidFill>
                              <a:schemeClr val="tx2"/>
                            </a:solidFill>
                            <a:latin typeface="Cambria Math" panose="02040503050406030204" pitchFamily="18" charset="0"/>
                          </a:rPr>
                          <m:t>31</m:t>
                        </m:r>
                      </m:sub>
                    </m:sSub>
                  </m:oMath>
                </a14:m>
                <a:endParaRPr lang="en-US" sz="3600" dirty="0">
                  <a:solidFill>
                    <a:schemeClr val="tx2"/>
                  </a:solidFill>
                </a:endParaRPr>
              </a:p>
              <a:p>
                <a:pPr marL="231775" indent="-231775" defTabSz="457200">
                  <a:lnSpc>
                    <a:spcPct val="120000"/>
                  </a:lnSpc>
                  <a:spcBef>
                    <a:spcPts val="300"/>
                  </a:spcBef>
                  <a:spcAft>
                    <a:spcPts val="300"/>
                  </a:spcAft>
                  <a:buFont typeface="+mj-lt"/>
                  <a:buAutoNum type="arabicPeriod"/>
                </a:pPr>
                <a:r>
                  <a:rPr lang="en-US" sz="4000" dirty="0"/>
                  <a:t>Find the foci through a translation &amp; rotation of the above equation into a conic</a:t>
                </a:r>
              </a:p>
            </p:txBody>
          </p:sp>
        </mc:Choice>
        <mc:Fallback xmlns="">
          <p:sp>
            <p:nvSpPr>
              <p:cNvPr id="3" name="Subtitle 2">
                <a:extLst>
                  <a:ext uri="{FF2B5EF4-FFF2-40B4-BE49-F238E27FC236}">
                    <a16:creationId xmlns:a16="http://schemas.microsoft.com/office/drawing/2014/main" id="{6E78176E-81CA-1512-320A-F13E522EFE1F}"/>
                  </a:ext>
                </a:extLst>
              </p:cNvPr>
              <p:cNvSpPr txBox="1">
                <a:spLocks noRot="1" noChangeAspect="1" noMove="1" noResize="1" noEditPoints="1" noAdjustHandles="1" noChangeArrowheads="1" noChangeShapeType="1" noTextEdit="1"/>
              </p:cNvSpPr>
              <p:nvPr/>
            </p:nvSpPr>
            <p:spPr>
              <a:xfrm>
                <a:off x="6096001" y="988827"/>
                <a:ext cx="5575004" cy="5067843"/>
              </a:xfrm>
              <a:prstGeom prst="rect">
                <a:avLst/>
              </a:prstGeom>
              <a:blipFill>
                <a:blip r:embed="rId4"/>
                <a:stretch>
                  <a:fillRect l="-763" t="-480" r="-654"/>
                </a:stretch>
              </a:blipFill>
              <a:ln>
                <a:solidFill>
                  <a:schemeClr val="accent1"/>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A9DD402F-0356-3135-FF0B-2C3DB9C6ED36}"/>
              </a:ext>
            </a:extLst>
          </p:cNvPr>
          <p:cNvSpPr txBox="1"/>
          <p:nvPr/>
        </p:nvSpPr>
        <p:spPr>
          <a:xfrm>
            <a:off x="0" y="6071031"/>
            <a:ext cx="8435892" cy="2077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12713" marR="0" lvl="0" algn="just">
              <a:lnSpc>
                <a:spcPts val="900"/>
              </a:lnSpc>
              <a:spcBef>
                <a:spcPts val="0"/>
              </a:spcBef>
              <a:spcAft>
                <a:spcPts val="100"/>
              </a:spcAft>
              <a:tabLst>
                <a:tab pos="228600" algn="l"/>
                <a:tab pos="284163" algn="l"/>
              </a:tabLst>
            </a:pPr>
            <a:r>
              <a:rPr lang="en-US" sz="800" dirty="0">
                <a:solidFill>
                  <a:srgbClr val="000000"/>
                </a:solidFill>
                <a:effectLst/>
                <a:latin typeface="Times New Roman" panose="02020603050405020304" pitchFamily="18" charset="0"/>
                <a:ea typeface="MS Mincho" panose="02020609040205080304" pitchFamily="49" charset="-128"/>
              </a:rPr>
              <a:t>R. O. Schmidt, "A new approach to geometry of range difference location," IEEE Transactions on Aerospace and Electronic Systems, Vols. AES-8, no. 6, pp. 821-835, 1972. </a:t>
            </a:r>
          </a:p>
        </p:txBody>
      </p:sp>
    </p:spTree>
    <p:extLst>
      <p:ext uri="{BB962C8B-B14F-4D97-AF65-F5344CB8AC3E}">
        <p14:creationId xmlns:p14="http://schemas.microsoft.com/office/powerpoint/2010/main" val="2248642117"/>
      </p:ext>
    </p:extLst>
  </p:cSld>
  <p:clrMapOvr>
    <a:masterClrMapping/>
  </p:clrMapOvr>
</p:sld>
</file>

<file path=ppt/theme/theme1.xml><?xml version="1.0" encoding="utf-8"?>
<a:theme xmlns:a="http://schemas.openxmlformats.org/drawingml/2006/main" name="Office Theme">
  <a:themeElements>
    <a:clrScheme name="SMU-colors">
      <a:dk1>
        <a:srgbClr val="B3122D"/>
      </a:dk1>
      <a:lt1>
        <a:sysClr val="window" lastClr="FFFFFF"/>
      </a:lt1>
      <a:dk2>
        <a:srgbClr val="1B1A9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MU-colors">
    <a:dk1>
      <a:srgbClr val="B3122D"/>
    </a:dk1>
    <a:lt1>
      <a:sysClr val="window" lastClr="FFFFFF"/>
    </a:lt1>
    <a:dk2>
      <a:srgbClr val="1B1A9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5178FCD36C4044CBE1103F88EB26FBB" ma:contentTypeVersion="11" ma:contentTypeDescription="Create a new document." ma:contentTypeScope="" ma:versionID="94529dc7f707e9c2db61485e0d013425">
  <xsd:schema xmlns:xsd="http://www.w3.org/2001/XMLSchema" xmlns:xs="http://www.w3.org/2001/XMLSchema" xmlns:p="http://schemas.microsoft.com/office/2006/metadata/properties" xmlns:ns3="08b1d071-2b97-4a45-bb63-6494186fe8f3" xmlns:ns4="00804277-1a2b-465f-b160-72bcd9aef4c4" targetNamespace="http://schemas.microsoft.com/office/2006/metadata/properties" ma:root="true" ma:fieldsID="10b3ec7bad5a19fa314fc74226120be3" ns3:_="" ns4:_="">
    <xsd:import namespace="08b1d071-2b97-4a45-bb63-6494186fe8f3"/>
    <xsd:import namespace="00804277-1a2b-465f-b160-72bcd9aef4c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b1d071-2b97-4a45-bb63-6494186fe8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0804277-1a2b-465f-b160-72bcd9aef4c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5686D1-FB3C-440F-AF96-9CCD75F390B8}">
  <ds:schemaRefs>
    <ds:schemaRef ds:uri="http://schemas.microsoft.com/office/2006/documentManagement/types"/>
    <ds:schemaRef ds:uri="http://schemas.microsoft.com/office/2006/metadata/properties"/>
    <ds:schemaRef ds:uri="http://purl.org/dc/terms/"/>
    <ds:schemaRef ds:uri="08b1d071-2b97-4a45-bb63-6494186fe8f3"/>
    <ds:schemaRef ds:uri="http://www.w3.org/XML/1998/namespace"/>
    <ds:schemaRef ds:uri="00804277-1a2b-465f-b160-72bcd9aef4c4"/>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34344ADD-71D0-48E1-9A2A-B92886ACDE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b1d071-2b97-4a45-bb63-6494186fe8f3"/>
    <ds:schemaRef ds:uri="00804277-1a2b-465f-b160-72bcd9aef4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FC4CCB-984D-47BE-9C79-94B735FF6F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154597</TotalTime>
  <Words>7998</Words>
  <Application>Microsoft Office PowerPoint</Application>
  <PresentationFormat>Widescreen</PresentationFormat>
  <Paragraphs>717</Paragraphs>
  <Slides>45</Slides>
  <Notes>39</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黑体</vt:lpstr>
      <vt:lpstr>Arial</vt:lpstr>
      <vt:lpstr>Arial,Sans-Serif</vt:lpstr>
      <vt:lpstr>Calibri</vt:lpstr>
      <vt:lpstr>Cambria Math</vt:lpstr>
      <vt:lpstr>Courier New</vt:lpstr>
      <vt:lpstr>Helvetica</vt:lpstr>
      <vt:lpstr>Lucida Grande</vt:lpstr>
      <vt:lpstr>Times New Roman</vt:lpstr>
      <vt:lpstr>Wingdings</vt:lpstr>
      <vt:lpstr>Office Theme</vt:lpstr>
      <vt:lpstr>Cooperative UAS Emitter Localization: Preliminary Research Results and Proposal  Christopher Peters Spring 2024</vt:lpstr>
      <vt:lpstr>PowerPoint Presentation</vt:lpstr>
      <vt:lpstr>PowerPoint Presentation</vt:lpstr>
      <vt:lpstr>PowerPoint Presentation</vt:lpstr>
      <vt:lpstr>PowerPoint Presentation</vt:lpstr>
      <vt:lpstr>Localization Approach</vt:lpstr>
      <vt:lpstr>PowerPoint Presentation</vt:lpstr>
      <vt:lpstr>PowerPoint Presentation</vt:lpstr>
      <vt:lpstr>PowerPoint Presentation</vt:lpstr>
      <vt:lpstr>PowerPoint Presentation</vt:lpstr>
      <vt:lpstr>PowerPoint Presentation</vt:lpstr>
      <vt:lpstr>Sources of Error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Simulation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Proposal for Future Studies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Peters</dc:creator>
  <cp:lastModifiedBy>Peters, Chris</cp:lastModifiedBy>
  <cp:revision>2857</cp:revision>
  <cp:lastPrinted>2020-08-05T21:15:53Z</cp:lastPrinted>
  <dcterms:created xsi:type="dcterms:W3CDTF">2020-01-31T16:24:55Z</dcterms:created>
  <dcterms:modified xsi:type="dcterms:W3CDTF">2024-04-06T00:30:35Z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0x010100A5178FCD36C4044CBE1103F88EB26FBB</vt:lpwstr>
  </property>
</Properties>
</file>